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7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EAC04-6EDE-4488-8488-5A3F0A146853}" type="datetimeFigureOut">
              <a:rPr lang="en-IN" smtClean="0"/>
              <a:t>05-10-2019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17F90-0547-45B5-81E8-CEF3A8A4A3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40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CC71-1331-48CE-8D59-08668F18356A}" type="slidenum">
              <a:rPr lang="ar-EG" smtClean="0">
                <a:solidFill>
                  <a:prstClr val="black"/>
                </a:solidFill>
              </a:rPr>
              <a:pPr/>
              <a:t>31</a:t>
            </a:fld>
            <a:endParaRPr lang="ar-E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1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CC71-1331-48CE-8D59-08668F18356A}" type="slidenum">
              <a:rPr lang="ar-EG" smtClean="0">
                <a:solidFill>
                  <a:prstClr val="black"/>
                </a:solidFill>
              </a:rPr>
              <a:pPr/>
              <a:t>59</a:t>
            </a:fld>
            <a:endParaRPr lang="ar-E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106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56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52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59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2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47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66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90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54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155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solidFill>
                  <a:srgbClr val="F484DA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solidFill>
                  <a:srgbClr val="F484DA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1946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377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solidFill>
                  <a:srgbClr val="F484DA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solidFill>
                  <a:srgbClr val="F484DA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4175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67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73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796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7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7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8650" y="4076702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2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46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1"/>
            <a:fld id="{5E7C74FA-C6AE-4E5E-9C3C-4C2E009306A7}" type="datetimeFigureOut">
              <a:rPr lang="ar-EG" smtClean="0">
                <a:solidFill>
                  <a:srgbClr val="44546A">
                    <a:lumMod val="50000"/>
                  </a:srgbClr>
                </a:solidFill>
              </a:rPr>
              <a:pPr rtl="1"/>
              <a:t>06/02/1441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1"/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1"/>
            <a:fld id="{2BB5F71A-96CF-4A9C-9120-E694A9B4E289}" type="slidenum">
              <a:rPr lang="ar-EG" smtClean="0">
                <a:solidFill>
                  <a:srgbClr val="44546A">
                    <a:lumMod val="50000"/>
                  </a:srgbClr>
                </a:solidFill>
              </a:rPr>
              <a:pPr rtl="1"/>
              <a:t>‹#›</a:t>
            </a:fld>
            <a:endParaRPr lang="ar-EG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0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7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7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8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8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6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91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98.w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97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99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10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102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107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108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109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5.bin"/><Relationship Id="rId7" Type="http://schemas.openxmlformats.org/officeDocument/2006/relationships/image" Target="../media/image11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113.png"/><Relationship Id="rId4" Type="http://schemas.openxmlformats.org/officeDocument/2006/relationships/image" Target="../media/image110.wmf"/><Relationship Id="rId9" Type="http://schemas.openxmlformats.org/officeDocument/2006/relationships/image" Target="../media/image112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1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7" Type="http://schemas.openxmlformats.org/officeDocument/2006/relationships/image" Target="../media/image11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10.bin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09.bin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20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123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049" y="1943102"/>
            <a:ext cx="5479181" cy="2971801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  </a:t>
            </a:r>
            <a:br>
              <a:rPr lang="en-US" sz="32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 mahmoud</a:t>
            </a:r>
            <a:r>
              <a:rPr lang="en-US" sz="32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statistical, mathematics, and insurance department</a:t>
            </a:r>
            <a:endParaRPr lang="ar-EG" sz="32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445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1235" y="863603"/>
            <a:ext cx="6156722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 startAt="2"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Show that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graphicFrame>
        <p:nvGraphicFramePr>
          <p:cNvPr id="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424040"/>
              </p:ext>
            </p:extLst>
          </p:nvPr>
        </p:nvGraphicFramePr>
        <p:xfrm>
          <a:off x="2403873" y="1419693"/>
          <a:ext cx="205144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197080" imgH="609480" progId="Equation.3">
                  <p:embed/>
                </p:oleObj>
              </mc:Choice>
              <mc:Fallback>
                <p:oleObj name="Equation" r:id="rId3" imgW="21970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873" y="1419693"/>
                        <a:ext cx="205144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569033"/>
              </p:ext>
            </p:extLst>
          </p:nvPr>
        </p:nvGraphicFramePr>
        <p:xfrm>
          <a:off x="1817478" y="2602942"/>
          <a:ext cx="2993231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930400" imgH="393700" progId="Equation.3">
                  <p:embed/>
                </p:oleObj>
              </mc:Choice>
              <mc:Fallback>
                <p:oleObj name="Equation" r:id="rId5" imgW="1930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478" y="2602942"/>
                        <a:ext cx="2993231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884831"/>
              </p:ext>
            </p:extLst>
          </p:nvPr>
        </p:nvGraphicFramePr>
        <p:xfrm>
          <a:off x="2444949" y="3914682"/>
          <a:ext cx="1969294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1269449" imgH="812447" progId="Equation.3">
                  <p:embed/>
                </p:oleObj>
              </mc:Choice>
              <mc:Fallback>
                <p:oleObj name="Equation" r:id="rId7" imgW="1269449" imgH="8124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949" y="3914682"/>
                        <a:ext cx="1969294" cy="167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942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494236" y="1268413"/>
            <a:ext cx="5724525" cy="4572000"/>
          </a:xfrm>
          <a:prstGeom prst="rect">
            <a:avLst/>
          </a:prstGeom>
          <a:noFill/>
          <a:ln/>
          <a:extLst/>
        </p:spPr>
        <p:txBody>
          <a:bodyPr>
            <a:normAutofit/>
          </a:bodyPr>
          <a:lstStyle/>
          <a:p>
            <a:pPr marL="533400" indent="-533400" algn="l" rtl="0"/>
            <a:r>
              <a:rPr lang="en-US" sz="3200" dirty="0">
                <a:latin typeface="Calibri" panose="020F0502020204030204" pitchFamily="34" charset="0"/>
              </a:rPr>
              <a:t>Properties</a:t>
            </a:r>
            <a:endParaRPr lang="en-US" sz="3200" dirty="0"/>
          </a:p>
          <a:p>
            <a:pPr marL="533400" indent="-533400" algn="l" rtl="0"/>
            <a:endParaRPr lang="en-US" sz="3200" dirty="0"/>
          </a:p>
          <a:p>
            <a:pPr marL="533400" indent="-533400" algn="l" rtl="0"/>
            <a:endParaRPr lang="en-US" sz="3600" dirty="0">
              <a:latin typeface="Calibri" panose="020F0502020204030204" pitchFamily="34" charset="0"/>
            </a:endParaRPr>
          </a:p>
        </p:txBody>
      </p:sp>
      <p:grpSp>
        <p:nvGrpSpPr>
          <p:cNvPr id="12291" name="Group 18"/>
          <p:cNvGrpSpPr>
            <a:grpSpLocks/>
          </p:cNvGrpSpPr>
          <p:nvPr/>
        </p:nvGrpSpPr>
        <p:grpSpPr bwMode="auto">
          <a:xfrm>
            <a:off x="3118661" y="1544931"/>
            <a:ext cx="3258741" cy="973135"/>
            <a:chOff x="1519" y="917"/>
            <a:chExt cx="2737" cy="613"/>
          </a:xfrm>
        </p:grpSpPr>
        <p:graphicFrame>
          <p:nvGraphicFramePr>
            <p:cNvPr id="12295" name="Object 10"/>
            <p:cNvGraphicFramePr>
              <a:graphicFrameLocks noChangeAspect="1"/>
            </p:cNvGraphicFramePr>
            <p:nvPr/>
          </p:nvGraphicFramePr>
          <p:xfrm>
            <a:off x="2472" y="918"/>
            <a:ext cx="454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Equation" r:id="rId3" imgW="203112" imgH="190417" progId="Equation.3">
                    <p:embed/>
                  </p:oleObj>
                </mc:Choice>
                <mc:Fallback>
                  <p:oleObj name="Equation" r:id="rId3" imgW="203112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918"/>
                          <a:ext cx="454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6" name="Line 13"/>
            <p:cNvSpPr>
              <a:spLocks noChangeShapeType="1"/>
            </p:cNvSpPr>
            <p:nvPr/>
          </p:nvSpPr>
          <p:spPr bwMode="auto">
            <a:xfrm flipV="1">
              <a:off x="2880" y="1054"/>
              <a:ext cx="454" cy="0"/>
            </a:xfrm>
            <a:prstGeom prst="line">
              <a:avLst/>
            </a:prstGeom>
            <a:noFill/>
            <a:ln w="28575">
              <a:solidFill>
                <a:schemeClr val="accent1">
                  <a:lumMod val="1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r" rtl="1"/>
              <a:endParaRPr lang="ar-EG">
                <a:solidFill>
                  <a:srgbClr val="F484DA"/>
                </a:solidFill>
              </a:endParaRPr>
            </a:p>
          </p:txBody>
        </p:sp>
        <p:sp>
          <p:nvSpPr>
            <p:cNvPr id="12297" name="Line 14"/>
            <p:cNvSpPr>
              <a:spLocks noChangeShapeType="1"/>
            </p:cNvSpPr>
            <p:nvPr/>
          </p:nvSpPr>
          <p:spPr bwMode="auto">
            <a:xfrm>
              <a:off x="2018" y="1236"/>
              <a:ext cx="499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r" rtl="1"/>
              <a:endParaRPr lang="ar-EG">
                <a:solidFill>
                  <a:srgbClr val="F484DA"/>
                </a:solidFill>
              </a:endParaRPr>
            </a:p>
          </p:txBody>
        </p:sp>
        <p:sp>
          <p:nvSpPr>
            <p:cNvPr id="12298" name="Text Box 15"/>
            <p:cNvSpPr txBox="1">
              <a:spLocks noChangeArrowheads="1"/>
            </p:cNvSpPr>
            <p:nvPr/>
          </p:nvSpPr>
          <p:spPr bwMode="auto">
            <a:xfrm>
              <a:off x="3313" y="917"/>
              <a:ext cx="943" cy="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rtl="1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rgbClr val="0070C0"/>
                  </a:solidFill>
                </a:rPr>
                <a:t>exponent</a:t>
              </a:r>
            </a:p>
          </p:txBody>
        </p:sp>
        <p:sp>
          <p:nvSpPr>
            <p:cNvPr id="12299" name="Text Box 16"/>
            <p:cNvSpPr txBox="1">
              <a:spLocks noChangeArrowheads="1"/>
            </p:cNvSpPr>
            <p:nvPr/>
          </p:nvSpPr>
          <p:spPr bwMode="auto">
            <a:xfrm>
              <a:off x="1519" y="1100"/>
              <a:ext cx="534" cy="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rtl="1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rgbClr val="0070C0"/>
                  </a:solidFill>
                </a:rPr>
                <a:t>base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154906" y="549278"/>
            <a:ext cx="6858000" cy="546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76DBF4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0.3 Exponents and Radicals</a:t>
            </a:r>
          </a:p>
        </p:txBody>
      </p:sp>
      <p:graphicFrame>
        <p:nvGraphicFramePr>
          <p:cNvPr id="122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827387"/>
              </p:ext>
            </p:extLst>
          </p:nvPr>
        </p:nvGraphicFramePr>
        <p:xfrm>
          <a:off x="3712119" y="2640013"/>
          <a:ext cx="3506642" cy="3477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3504960" imgH="2565360" progId="Equation.3">
                  <p:embed/>
                </p:oleObj>
              </mc:Choice>
              <mc:Fallback>
                <p:oleObj name="Equation" r:id="rId5" imgW="350496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119" y="2640013"/>
                        <a:ext cx="3506642" cy="3477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1537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2" y="712789"/>
            <a:ext cx="6075760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Example 5 – Exponents</a:t>
            </a:r>
          </a:p>
        </p:txBody>
      </p:sp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1601392" y="1412875"/>
          <a:ext cx="3556397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3314520" imgH="2806560" progId="Equation.3">
                  <p:embed/>
                </p:oleObj>
              </mc:Choice>
              <mc:Fallback>
                <p:oleObj name="Equation" r:id="rId3" imgW="3314520" imgH="280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392" y="1412875"/>
                        <a:ext cx="3556397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937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837398" y="133889"/>
            <a:ext cx="7522144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4320" indent="-274320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The symbol       is called a </a:t>
            </a:r>
            <a:r>
              <a:rPr lang="en-US" sz="2800" b="1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radical. </a:t>
            </a:r>
          </a:p>
          <a:p>
            <a:pPr marL="533400" indent="-533400">
              <a:spcBef>
                <a:spcPct val="20000"/>
              </a:spcBef>
              <a:defRPr/>
            </a:pPr>
            <a:r>
              <a:rPr lang="en-US" sz="2800" i="1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800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 is the index, </a:t>
            </a:r>
            <a:r>
              <a:rPr lang="en-US" sz="2800" i="1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2800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 is the radicand, and      is the radical sign.</a:t>
            </a:r>
          </a:p>
        </p:txBody>
      </p:sp>
      <p:graphicFrame>
        <p:nvGraphicFramePr>
          <p:cNvPr id="14341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76927853"/>
              </p:ext>
            </p:extLst>
          </p:nvPr>
        </p:nvGraphicFramePr>
        <p:xfrm>
          <a:off x="2971800" y="133886"/>
          <a:ext cx="431006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253780" imgH="215713" progId="Equation.3">
                  <p:embed/>
                </p:oleObj>
              </mc:Choice>
              <mc:Fallback>
                <p:oleObj name="Equation" r:id="rId3" imgW="253780" imgH="21571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33886"/>
                        <a:ext cx="431006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3272367"/>
              </p:ext>
            </p:extLst>
          </p:nvPr>
        </p:nvGraphicFramePr>
        <p:xfrm>
          <a:off x="4825829" y="734963"/>
          <a:ext cx="290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228501" imgH="253890" progId="Equation.3">
                  <p:embed/>
                </p:oleObj>
              </mc:Choice>
              <mc:Fallback>
                <p:oleObj name="Equation" r:id="rId5" imgW="228501" imgH="25389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829" y="734963"/>
                        <a:ext cx="2905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192334"/>
              </p:ext>
            </p:extLst>
          </p:nvPr>
        </p:nvGraphicFramePr>
        <p:xfrm>
          <a:off x="3325347" y="1169661"/>
          <a:ext cx="2694453" cy="550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2044440" imgH="5232240" progId="Equation.3">
                  <p:embed/>
                </p:oleObj>
              </mc:Choice>
              <mc:Fallback>
                <p:oleObj name="Equation" r:id="rId7" imgW="2044440" imgH="5232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347" y="1169661"/>
                        <a:ext cx="2694453" cy="550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849147"/>
              </p:ext>
            </p:extLst>
          </p:nvPr>
        </p:nvGraphicFramePr>
        <p:xfrm>
          <a:off x="6231431" y="1166763"/>
          <a:ext cx="2683969" cy="513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2412720" imgH="4495680" progId="Equation.3">
                  <p:embed/>
                </p:oleObj>
              </mc:Choice>
              <mc:Fallback>
                <p:oleObj name="Equation" r:id="rId9" imgW="2412720" imgH="4495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431" y="1166763"/>
                        <a:ext cx="2683969" cy="5135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312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1494237" y="1268417"/>
            <a:ext cx="650676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760" indent="-365760">
              <a:spcBef>
                <a:spcPct val="50000"/>
              </a:spcBef>
              <a:buFontTx/>
              <a:buAutoNum type="alphaLcPeriod"/>
              <a:defRPr/>
            </a:pPr>
            <a:r>
              <a:rPr lang="en-US" sz="2800" dirty="0">
                <a:solidFill>
                  <a:srgbClr val="76DBF4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Eliminate negative exponents in                and simplify.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Solution:</a:t>
            </a:r>
          </a:p>
        </p:txBody>
      </p:sp>
      <p:graphicFrame>
        <p:nvGraphicFramePr>
          <p:cNvPr id="1536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41600"/>
              </p:ext>
            </p:extLst>
          </p:nvPr>
        </p:nvGraphicFramePr>
        <p:xfrm>
          <a:off x="6829425" y="1373188"/>
          <a:ext cx="8667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558720" imgH="228600" progId="Equation.3">
                  <p:embed/>
                </p:oleObj>
              </mc:Choice>
              <mc:Fallback>
                <p:oleObj name="Equation" r:id="rId3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1373188"/>
                        <a:ext cx="8667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054810"/>
              </p:ext>
            </p:extLst>
          </p:nvPr>
        </p:nvGraphicFramePr>
        <p:xfrm>
          <a:off x="3081337" y="2133600"/>
          <a:ext cx="25574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1651000" imgH="419100" progId="Equation.3">
                  <p:embed/>
                </p:oleObj>
              </mc:Choice>
              <mc:Fallback>
                <p:oleObj name="Equation" r:id="rId5" imgW="1651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7" y="2133600"/>
                        <a:ext cx="25574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1143000" y="692150"/>
            <a:ext cx="6858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8 – Exponents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94237" y="3141666"/>
            <a:ext cx="6506765" cy="357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b. Simplify                    by using the distributive law.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c. Eliminate negative exponents in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36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37945"/>
              </p:ext>
            </p:extLst>
          </p:nvPr>
        </p:nvGraphicFramePr>
        <p:xfrm>
          <a:off x="3108722" y="4083050"/>
          <a:ext cx="230147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1485900" imgH="228600" progId="Equation.3">
                  <p:embed/>
                </p:oleObj>
              </mc:Choice>
              <mc:Fallback>
                <p:oleObj name="Equation" r:id="rId7" imgW="1485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722" y="4083050"/>
                        <a:ext cx="230147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431744"/>
              </p:ext>
            </p:extLst>
          </p:nvPr>
        </p:nvGraphicFramePr>
        <p:xfrm>
          <a:off x="3127771" y="3181354"/>
          <a:ext cx="1063229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9" imgW="685800" imgH="190500" progId="Equation.3">
                  <p:embed/>
                </p:oleObj>
              </mc:Choice>
              <mc:Fallback>
                <p:oleObj name="Equation" r:id="rId9" imgW="685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771" y="3181354"/>
                        <a:ext cx="1063229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284070"/>
              </p:ext>
            </p:extLst>
          </p:nvPr>
        </p:nvGraphicFramePr>
        <p:xfrm>
          <a:off x="6699647" y="5064125"/>
          <a:ext cx="137755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1" imgW="888614" imgH="241195" progId="Equation.3">
                  <p:embed/>
                </p:oleObj>
              </mc:Choice>
              <mc:Fallback>
                <p:oleObj name="Equation" r:id="rId11" imgW="88861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647" y="5064125"/>
                        <a:ext cx="137755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92296"/>
              </p:ext>
            </p:extLst>
          </p:nvPr>
        </p:nvGraphicFramePr>
        <p:xfrm>
          <a:off x="2981325" y="5516567"/>
          <a:ext cx="38004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3" imgW="2578100" imgH="431800" progId="Equation.3">
                  <p:embed/>
                </p:oleObj>
              </mc:Choice>
              <mc:Fallback>
                <p:oleObj name="Equation" r:id="rId13" imgW="2578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5516567"/>
                        <a:ext cx="38004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79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494235" y="712788"/>
            <a:ext cx="6156722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d. Eliminate negative exponents in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e. Apply the distributive law to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38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048630"/>
              </p:ext>
            </p:extLst>
          </p:nvPr>
        </p:nvGraphicFramePr>
        <p:xfrm>
          <a:off x="6774656" y="868362"/>
          <a:ext cx="1150144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812447" imgH="266584" progId="Equation.3">
                  <p:embed/>
                </p:oleObj>
              </mc:Choice>
              <mc:Fallback>
                <p:oleObj name="Equation" r:id="rId3" imgW="81244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656" y="868362"/>
                        <a:ext cx="1150144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1"/>
          <p:cNvGraphicFramePr>
            <a:graphicFrameLocks noChangeAspect="1"/>
          </p:cNvGraphicFramePr>
          <p:nvPr/>
        </p:nvGraphicFramePr>
        <p:xfrm>
          <a:off x="2519364" y="1682754"/>
          <a:ext cx="3294460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2362200" imgH="1016000" progId="Equation.3">
                  <p:embed/>
                </p:oleObj>
              </mc:Choice>
              <mc:Fallback>
                <p:oleObj name="Equation" r:id="rId5" imgW="23622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4" y="1682754"/>
                        <a:ext cx="3294460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18339"/>
              </p:ext>
            </p:extLst>
          </p:nvPr>
        </p:nvGraphicFramePr>
        <p:xfrm>
          <a:off x="6313884" y="3933829"/>
          <a:ext cx="1458516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7" imgW="965200" imgH="241300" progId="Equation.3">
                  <p:embed/>
                </p:oleObj>
              </mc:Choice>
              <mc:Fallback>
                <p:oleObj name="Equation" r:id="rId7" imgW="965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884" y="3933829"/>
                        <a:ext cx="1458516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4"/>
          <p:cNvGraphicFramePr>
            <a:graphicFrameLocks noChangeAspect="1"/>
          </p:cNvGraphicFramePr>
          <p:nvPr/>
        </p:nvGraphicFramePr>
        <p:xfrm>
          <a:off x="2574131" y="4989513"/>
          <a:ext cx="3077766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9" imgW="1879600" imgH="241300" progId="Equation.3">
                  <p:embed/>
                </p:oleObj>
              </mc:Choice>
              <mc:Fallback>
                <p:oleObj name="Equation" r:id="rId9" imgW="1879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131" y="4989513"/>
                        <a:ext cx="3077766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721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1494237" y="1152529"/>
            <a:ext cx="650676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a. Simplify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b. Simplify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2412206" y="2349504"/>
          <a:ext cx="36766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2374900" imgH="279400" progId="Equation.3">
                  <p:embed/>
                </p:oleObj>
              </mc:Choice>
              <mc:Fallback>
                <p:oleObj name="Equation" r:id="rId3" imgW="2374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206" y="2349504"/>
                        <a:ext cx="36766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9"/>
          <p:cNvGraphicFramePr>
            <a:graphicFrameLocks noChangeAspect="1"/>
          </p:cNvGraphicFramePr>
          <p:nvPr/>
        </p:nvGraphicFramePr>
        <p:xfrm>
          <a:off x="2789636" y="4289429"/>
          <a:ext cx="1884759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1282700" imgH="444500" progId="Equation.3">
                  <p:embed/>
                </p:oleObj>
              </mc:Choice>
              <mc:Fallback>
                <p:oleObj name="Equation" r:id="rId5" imgW="1282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6" y="4289429"/>
                        <a:ext cx="1884759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0"/>
          <p:cNvGraphicFramePr>
            <a:graphicFrameLocks noChangeAspect="1"/>
          </p:cNvGraphicFramePr>
          <p:nvPr/>
        </p:nvGraphicFramePr>
        <p:xfrm>
          <a:off x="2789635" y="1125538"/>
          <a:ext cx="7953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698400" imgH="380880" progId="Equation.3">
                  <p:embed/>
                </p:oleObj>
              </mc:Choice>
              <mc:Fallback>
                <p:oleObj name="Equation" r:id="rId7" imgW="6984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5" y="1125538"/>
                        <a:ext cx="7953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1"/>
          <p:cNvGraphicFramePr>
            <a:graphicFrameLocks noChangeAspect="1"/>
          </p:cNvGraphicFramePr>
          <p:nvPr/>
        </p:nvGraphicFramePr>
        <p:xfrm>
          <a:off x="2844404" y="3024188"/>
          <a:ext cx="3905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291973" imgH="495085" progId="Equation.3">
                  <p:embed/>
                </p:oleObj>
              </mc:Choice>
              <mc:Fallback>
                <p:oleObj name="Equation" r:id="rId9" imgW="291973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404" y="3024188"/>
                        <a:ext cx="3905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1"/>
          <p:cNvSpPr>
            <a:spLocks noChangeArrowheads="1"/>
          </p:cNvSpPr>
          <p:nvPr/>
        </p:nvSpPr>
        <p:spPr bwMode="auto">
          <a:xfrm>
            <a:off x="1143000" y="620717"/>
            <a:ext cx="6858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10 – Radicals</a:t>
            </a:r>
          </a:p>
        </p:txBody>
      </p:sp>
    </p:spTree>
    <p:extLst>
      <p:ext uri="{BB962C8B-B14F-4D97-AF65-F5344CB8AC3E}">
        <p14:creationId xmlns:p14="http://schemas.microsoft.com/office/powerpoint/2010/main" val="3699464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3"/>
          <p:cNvSpPr>
            <a:spLocks noChangeArrowheads="1"/>
          </p:cNvSpPr>
          <p:nvPr/>
        </p:nvSpPr>
        <p:spPr bwMode="auto">
          <a:xfrm>
            <a:off x="981779" y="305598"/>
            <a:ext cx="6862787" cy="609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c.	Simplify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843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94452"/>
              </p:ext>
            </p:extLst>
          </p:nvPr>
        </p:nvGraphicFramePr>
        <p:xfrm>
          <a:off x="2420692" y="1219432"/>
          <a:ext cx="4012406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2590560" imgH="482400" progId="Equation.3">
                  <p:embed/>
                </p:oleObj>
              </mc:Choice>
              <mc:Fallback>
                <p:oleObj name="Equation" r:id="rId3" imgW="2590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692" y="1219432"/>
                        <a:ext cx="4012406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059739"/>
              </p:ext>
            </p:extLst>
          </p:nvPr>
        </p:nvGraphicFramePr>
        <p:xfrm>
          <a:off x="3062288" y="396880"/>
          <a:ext cx="21240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371600" imgH="228600" progId="Equation.3">
                  <p:embed/>
                </p:oleObj>
              </mc:Choice>
              <mc:Fallback>
                <p:oleObj name="Equation" r:id="rId5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96880"/>
                        <a:ext cx="21240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950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76451" y="1318662"/>
            <a:ext cx="8424512" cy="4870382"/>
          </a:xfrm>
          <a:prstGeom prst="rect">
            <a:avLst/>
          </a:prstGeom>
          <a:noFill/>
          <a:ln/>
          <a:extLst/>
        </p:spPr>
        <p:txBody>
          <a:bodyPr>
            <a:noAutofit/>
          </a:bodyPr>
          <a:lstStyle/>
          <a:p>
            <a:pPr marL="273050" indent="-273050" algn="l" rtl="0"/>
            <a:r>
              <a:rPr lang="en-US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If symbols are combined by any or all of the operations, the resulting expression is called an algebraic expression.</a:t>
            </a:r>
          </a:p>
          <a:p>
            <a:pPr marL="273050" indent="-273050" algn="l" rtl="0"/>
            <a:r>
              <a:rPr lang="en-US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polynomial in 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x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 an algebraic expression of the form:</a:t>
            </a:r>
          </a:p>
          <a:p>
            <a:pPr marL="273050" indent="-273050" algn="l" rtl="0"/>
            <a:endParaRPr lang="en-US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73050" indent="-273050" algn="l" rtl="0">
              <a:buNone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where n is a non-negative integer and </a:t>
            </a:r>
            <a:r>
              <a:rPr lang="en-US" sz="40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</a:t>
            </a:r>
            <a:r>
              <a:rPr lang="en-US" sz="4000" i="1" baseline="-25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constants</a:t>
            </a:r>
          </a:p>
        </p:txBody>
      </p:sp>
      <p:graphicFrame>
        <p:nvGraphicFramePr>
          <p:cNvPr id="2150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747419"/>
              </p:ext>
            </p:extLst>
          </p:nvPr>
        </p:nvGraphicFramePr>
        <p:xfrm>
          <a:off x="2398790" y="4572367"/>
          <a:ext cx="4417476" cy="76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1866900" imgH="241300" progId="Equation.3">
                  <p:embed/>
                </p:oleObj>
              </mc:Choice>
              <mc:Fallback>
                <p:oleObj name="Equation" r:id="rId3" imgW="1866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90" y="4572367"/>
                        <a:ext cx="4417476" cy="761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143000" y="0"/>
            <a:ext cx="6858000" cy="9294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0.4 Operations with Algebraic Expressions</a:t>
            </a:r>
          </a:p>
        </p:txBody>
      </p:sp>
    </p:spTree>
    <p:extLst>
      <p:ext uri="{BB962C8B-B14F-4D97-AF65-F5344CB8AC3E}">
        <p14:creationId xmlns:p14="http://schemas.microsoft.com/office/powerpoint/2010/main" val="234376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1439466" y="1439867"/>
            <a:ext cx="6561534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478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050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622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19400" indent="-533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6600" indent="-533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33800" indent="-533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91000" indent="-533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800"/>
              </a:spcAft>
              <a:buFontTx/>
              <a:buAutoNum type="alphaLcPeriod"/>
            </a:pPr>
            <a:r>
              <a:rPr lang="en-US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 		        is an algebraic expression in the variable </a:t>
            </a:r>
            <a:r>
              <a:rPr lang="en-US" i="1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x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  <a:buFontTx/>
              <a:buAutoNum type="alphaLcPeriod"/>
            </a:pPr>
            <a:r>
              <a:rPr lang="en-US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                             is an algebraic expression in the 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     variable </a:t>
            </a:r>
            <a:r>
              <a:rPr lang="en-US" i="1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y</a:t>
            </a:r>
          </a:p>
          <a:p>
            <a:pPr eaLnBrk="1" hangingPunct="1">
              <a:spcBef>
                <a:spcPct val="50000"/>
              </a:spcBef>
              <a:buFontTx/>
              <a:buAutoNum type="alphaLcPeriod" startAt="3"/>
            </a:pPr>
            <a:r>
              <a:rPr lang="en-US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                           is an algebraic expression in the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  variables </a:t>
            </a:r>
            <a:r>
              <a:rPr lang="en-US" i="1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x</a:t>
            </a:r>
            <a:r>
              <a:rPr lang="en-US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 and </a:t>
            </a:r>
            <a:r>
              <a:rPr lang="en-US" i="1" dirty="0">
                <a:solidFill>
                  <a:srgbClr val="F8B5E8">
                    <a:lumMod val="25000"/>
                  </a:srgbClr>
                </a:solidFill>
                <a:latin typeface="Calibri" panose="020F0502020204030204" pitchFamily="34" charset="0"/>
              </a:rPr>
              <a:t>y</a:t>
            </a:r>
          </a:p>
        </p:txBody>
      </p:sp>
      <p:graphicFrame>
        <p:nvGraphicFramePr>
          <p:cNvPr id="2253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00571"/>
              </p:ext>
            </p:extLst>
          </p:nvPr>
        </p:nvGraphicFramePr>
        <p:xfrm>
          <a:off x="2139553" y="1143000"/>
          <a:ext cx="151804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977900" imgH="457200" progId="Equation.3">
                  <p:embed/>
                </p:oleObj>
              </mc:Choice>
              <mc:Fallback>
                <p:oleObj name="Equation" r:id="rId3" imgW="977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553" y="1143000"/>
                        <a:ext cx="151804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276935"/>
              </p:ext>
            </p:extLst>
          </p:nvPr>
        </p:nvGraphicFramePr>
        <p:xfrm>
          <a:off x="2170510" y="4465638"/>
          <a:ext cx="171569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5" imgW="1104900" imgH="457200" progId="Equation.3">
                  <p:embed/>
                </p:oleObj>
              </mc:Choice>
              <mc:Fallback>
                <p:oleObj name="Equation" r:id="rId5" imgW="1104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510" y="4465638"/>
                        <a:ext cx="171569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007917"/>
              </p:ext>
            </p:extLst>
          </p:nvPr>
        </p:nvGraphicFramePr>
        <p:xfrm>
          <a:off x="1784747" y="2590800"/>
          <a:ext cx="187285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7" imgW="1206500" imgH="419100" progId="Equation.3">
                  <p:embed/>
                </p:oleObj>
              </mc:Choice>
              <mc:Fallback>
                <p:oleObj name="Equation" r:id="rId7" imgW="1206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747" y="2590800"/>
                        <a:ext cx="187285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1115617" y="679450"/>
            <a:ext cx="6858001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13 – Algebraic Expressions</a:t>
            </a:r>
          </a:p>
        </p:txBody>
      </p:sp>
    </p:spTree>
    <p:extLst>
      <p:ext uri="{BB962C8B-B14F-4D97-AF65-F5344CB8AC3E}">
        <p14:creationId xmlns:p14="http://schemas.microsoft.com/office/powerpoint/2010/main" val="4060540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3613" y="168956"/>
            <a:ext cx="5580247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AU" sz="2400" b="1" dirty="0" smtClean="0">
                <a:ln w="12700">
                  <a:solidFill>
                    <a:srgbClr val="E87D37"/>
                  </a:solidFill>
                  <a:prstDash val="solid"/>
                </a:ln>
                <a:solidFill>
                  <a:srgbClr val="FF0000"/>
                </a:solidFill>
                <a:latin typeface="Verdana" panose="020B0604030504040204" pitchFamily="34" charset="0"/>
              </a:rPr>
              <a:t>Chapter 0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AU" sz="2400" b="1" dirty="0" smtClean="0">
                <a:ln w="12700">
                  <a:solidFill>
                    <a:srgbClr val="E87D37"/>
                  </a:solidFill>
                  <a:prstDash val="solid"/>
                </a:ln>
                <a:solidFill>
                  <a:srgbClr val="FF0000"/>
                </a:solidFill>
                <a:latin typeface="Verdana" panose="020B0604030504040204" pitchFamily="34" charset="0"/>
              </a:rPr>
              <a:t>Review of Algebra</a:t>
            </a:r>
            <a:endParaRPr lang="en-AU" sz="2400" b="1" dirty="0">
              <a:ln w="12700">
                <a:solidFill>
                  <a:srgbClr val="E87D37"/>
                </a:solidFill>
                <a:prstDash val="solid"/>
              </a:ln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41660" y="1260910"/>
            <a:ext cx="4273617" cy="95532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spcBef>
                <a:spcPct val="50000"/>
              </a:spcBef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Chapter Objectives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97747" y="2367180"/>
            <a:ext cx="7958837" cy="3764112"/>
          </a:xfrm>
          <a:prstGeom prst="rect">
            <a:avLst/>
          </a:prstGeom>
          <a:noFill/>
          <a:ln/>
        </p:spPr>
        <p:txBody>
          <a:bodyPr/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8B5E8">
                    <a:lumMod val="25000"/>
                  </a:srgbClr>
                </a:solidFill>
                <a:latin typeface="Berlin Sans FB Demi" panose="020E0802020502020306" pitchFamily="34" charset="0"/>
                <a:cs typeface="Arial"/>
              </a:rPr>
              <a:t>To be familiar with sets, real numbers, real-number line</a:t>
            </a:r>
          </a:p>
          <a:p>
            <a:pPr algn="l" rtl="0"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8B5E8">
                    <a:lumMod val="25000"/>
                  </a:srgbClr>
                </a:solidFill>
                <a:latin typeface="Berlin Sans FB Demi" panose="020E0802020502020306" pitchFamily="34" charset="0"/>
                <a:cs typeface="Arial"/>
              </a:rPr>
              <a:t>To relate properties of real numbers in terms of their operations. </a:t>
            </a:r>
          </a:p>
          <a:p>
            <a:pPr algn="l" rtl="0"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8B5E8">
                    <a:lumMod val="25000"/>
                  </a:srgbClr>
                </a:solidFill>
                <a:latin typeface="Berlin Sans FB Demi" panose="020E0802020502020306" pitchFamily="34" charset="0"/>
                <a:cs typeface="Arial"/>
              </a:rPr>
              <a:t>To review the procedure of rationalizing the denominator.</a:t>
            </a:r>
          </a:p>
          <a:p>
            <a:pPr algn="l" rtl="0"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8B5E8">
                    <a:lumMod val="25000"/>
                  </a:srgbClr>
                </a:solidFill>
                <a:latin typeface="Berlin Sans FB Demi" panose="020E0802020502020306" pitchFamily="34" charset="0"/>
                <a:cs typeface="Arial"/>
              </a:rPr>
              <a:t>To perform operations of algebraic expressions. </a:t>
            </a:r>
          </a:p>
          <a:p>
            <a:pPr algn="l" rtl="0"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8B5E8">
                    <a:lumMod val="25000"/>
                  </a:srgbClr>
                </a:solidFill>
                <a:latin typeface="Berlin Sans FB Demi" panose="020E0802020502020306" pitchFamily="34" charset="0"/>
                <a:cs typeface="Arial"/>
              </a:rPr>
              <a:t>To state basic rules for factoring.</a:t>
            </a:r>
          </a:p>
          <a:p>
            <a:pPr algn="l" rtl="0"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8B5E8">
                    <a:lumMod val="25000"/>
                  </a:srgbClr>
                </a:solidFill>
                <a:latin typeface="Berlin Sans FB Demi" panose="020E0802020502020306" pitchFamily="34" charset="0"/>
                <a:cs typeface="Arial"/>
              </a:rPr>
              <a:t>To rationalize the denominator of a fraction.</a:t>
            </a:r>
            <a:endParaRPr lang="en-US" sz="2400" dirty="0">
              <a:solidFill>
                <a:srgbClr val="F8B5E8">
                  <a:lumMod val="25000"/>
                </a:srgbClr>
              </a:solidFill>
              <a:latin typeface="Berlin Sans FB Demi" panose="020E0802020502020306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505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143596" y="280992"/>
            <a:ext cx="6858000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ctr" rtl="1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16 – Subtracting Algebraic Expressions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94235" y="1295400"/>
            <a:ext cx="6156722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Simplify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Solution</a:t>
            </a:r>
            <a:r>
              <a:rPr lang="en-US" sz="3200" b="1" dirty="0">
                <a:solidFill>
                  <a:srgbClr val="0066FF"/>
                </a:solidFill>
                <a:latin typeface="Calibri" panose="020F0502020204030204" pitchFamily="34" charset="0"/>
              </a:rPr>
              <a:t>:</a:t>
            </a:r>
          </a:p>
        </p:txBody>
      </p:sp>
      <p:graphicFrame>
        <p:nvGraphicFramePr>
          <p:cNvPr id="235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752238"/>
              </p:ext>
            </p:extLst>
          </p:nvPr>
        </p:nvGraphicFramePr>
        <p:xfrm>
          <a:off x="3735344" y="1295403"/>
          <a:ext cx="3255169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2095500" imgH="228600" progId="Equation.3">
                  <p:embed/>
                </p:oleObj>
              </mc:Choice>
              <mc:Fallback>
                <p:oleObj name="Equation" r:id="rId3" imgW="209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44" y="1295403"/>
                        <a:ext cx="3255169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18259"/>
              </p:ext>
            </p:extLst>
          </p:nvPr>
        </p:nvGraphicFramePr>
        <p:xfrm>
          <a:off x="3188807" y="2728833"/>
          <a:ext cx="3608784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2324100" imgH="965200" progId="Equation.3">
                  <p:embed/>
                </p:oleObj>
              </mc:Choice>
              <mc:Fallback>
                <p:oleObj name="Equation" r:id="rId5" imgW="23241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807" y="2728833"/>
                        <a:ext cx="3608784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576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613259" y="355267"/>
            <a:ext cx="6222734" cy="5583520"/>
          </a:xfrm>
          <a:prstGeom prst="rect">
            <a:avLst/>
          </a:prstGeom>
          <a:noFill/>
          <a:ln/>
          <a:extLst/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 list of products may be obtained from the distributive property:</a:t>
            </a:r>
          </a:p>
          <a:p>
            <a:pPr marL="365125" indent="-365125" algn="l" rtl="0">
              <a:buNone/>
            </a:pPr>
            <a:r>
              <a:rPr lang="en-US" sz="32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</a:rPr>
              <a:t>	    </a:t>
            </a: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</a:rPr>
              <a:t>				    		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(distributive property)</a:t>
            </a:r>
          </a:p>
          <a:p>
            <a:pPr marL="365125" indent="-365125" algn="l" rtl="0">
              <a:buNone/>
            </a:pPr>
            <a:endParaRPr lang="en-US" sz="24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	    </a:t>
            </a: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	    		(square of 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a sum)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	    		(square of a 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difference)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	    		(product of sum and difference)</a:t>
            </a: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	    		(cube of a 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sum)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365125" indent="-365125" algn="l" rtl="0">
              <a:buNone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				    		(cube of a </a:t>
            </a:r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rPr>
              <a:t>difference)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 algn="l" rtl="0">
              <a:buNone/>
            </a:pPr>
            <a:endParaRPr lang="en-US" sz="2800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380875"/>
              </p:ext>
            </p:extLst>
          </p:nvPr>
        </p:nvGraphicFramePr>
        <p:xfrm>
          <a:off x="471293" y="1626670"/>
          <a:ext cx="4327759" cy="419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2616120" imgH="1981080" progId="Equation.3">
                  <p:embed/>
                </p:oleObj>
              </mc:Choice>
              <mc:Fallback>
                <p:oleObj name="Equation" r:id="rId3" imgW="261612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93" y="1626670"/>
                        <a:ext cx="4327759" cy="4196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014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143002" y="-26988"/>
            <a:ext cx="6075760" cy="83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eaLnBrk="1" hangingPunct="1">
              <a:lnSpc>
                <a:spcPct val="80000"/>
              </a:lnSpc>
              <a:defRPr/>
            </a:pPr>
            <a:endParaRPr lang="en-US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Example 18 – Special Products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143002" y="1043657"/>
            <a:ext cx="6587941" cy="505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760" indent="-365760">
              <a:spcBef>
                <a:spcPct val="50000"/>
              </a:spcBef>
              <a:buFontTx/>
              <a:buAutoNum type="alphaLcPeriod"/>
              <a:defRPr/>
            </a:pPr>
            <a:r>
              <a:rPr lang="en-US" sz="2400" b="1" dirty="0">
                <a:solidFill>
                  <a:srgbClr val="F8B5E8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By Rule 2,</a:t>
            </a:r>
          </a:p>
          <a:p>
            <a:pPr marL="533400" indent="-533400">
              <a:spcBef>
                <a:spcPct val="50000"/>
              </a:spcBef>
              <a:buFontTx/>
              <a:buAutoNum type="alphaLcPeriod"/>
              <a:defRPr/>
            </a:pPr>
            <a:endParaRPr lang="en-US" sz="2400" b="1" dirty="0" smtClean="0">
              <a:solidFill>
                <a:srgbClr val="F8B5E8">
                  <a:lumMod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AutoNum type="alphaLcPeriod"/>
              <a:defRPr/>
            </a:pPr>
            <a:endParaRPr lang="en-US" sz="2400" b="1" dirty="0">
              <a:solidFill>
                <a:srgbClr val="F8B5E8">
                  <a:lumMod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AutoNum type="alphaLcPeriod"/>
              <a:defRPr/>
            </a:pPr>
            <a:endParaRPr lang="en-US" sz="2400" b="1" dirty="0">
              <a:solidFill>
                <a:srgbClr val="F8B5E8">
                  <a:lumMod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AutoNum type="alphaLcPeriod"/>
              <a:defRPr/>
            </a:pPr>
            <a:endParaRPr lang="en-US" sz="2400" b="1" dirty="0">
              <a:solidFill>
                <a:srgbClr val="F8B5E8">
                  <a:lumMod val="2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365760" indent="-365760">
              <a:spcBef>
                <a:spcPct val="50000"/>
              </a:spcBef>
              <a:buFontTx/>
              <a:buAutoNum type="alphaLcPeriod"/>
              <a:defRPr/>
            </a:pPr>
            <a:r>
              <a:rPr lang="en-US" sz="2400" b="1" dirty="0">
                <a:solidFill>
                  <a:srgbClr val="F8B5E8">
                    <a:lumMod val="25000"/>
                  </a:srgbClr>
                </a:solidFill>
                <a:latin typeface="Calibri" pitchFamily="34" charset="0"/>
                <a:cs typeface="Calibri" pitchFamily="34" charset="0"/>
              </a:rPr>
              <a:t>By Rule 3,</a:t>
            </a:r>
          </a:p>
          <a:p>
            <a:pPr marL="533400" indent="-533400">
              <a:spcBef>
                <a:spcPct val="50000"/>
              </a:spcBef>
              <a:buFontTx/>
              <a:buAutoNum type="alphaLcPeriod"/>
              <a:defRPr/>
            </a:pPr>
            <a:endParaRPr lang="en-US" sz="2400" b="1" dirty="0">
              <a:solidFill>
                <a:srgbClr val="F8B5E8">
                  <a:lumMod val="2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560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965208"/>
              </p:ext>
            </p:extLst>
          </p:nvPr>
        </p:nvGraphicFramePr>
        <p:xfrm>
          <a:off x="3527098" y="1848847"/>
          <a:ext cx="2288381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1473200" imgH="673100" progId="Equation.3">
                  <p:embed/>
                </p:oleObj>
              </mc:Choice>
              <mc:Fallback>
                <p:oleObj name="Equation" r:id="rId3" imgW="14732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098" y="1848847"/>
                        <a:ext cx="2288381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675968"/>
              </p:ext>
            </p:extLst>
          </p:nvPr>
        </p:nvGraphicFramePr>
        <p:xfrm>
          <a:off x="3879055" y="4721747"/>
          <a:ext cx="3588545" cy="1679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1916868" imgH="672808" progId="Equation.3">
                  <p:embed/>
                </p:oleObj>
              </mc:Choice>
              <mc:Fallback>
                <p:oleObj name="Equation" r:id="rId5" imgW="1916868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055" y="4721747"/>
                        <a:ext cx="3588545" cy="1679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86665"/>
              </p:ext>
            </p:extLst>
          </p:nvPr>
        </p:nvGraphicFramePr>
        <p:xfrm>
          <a:off x="3249376" y="1029266"/>
          <a:ext cx="3837224" cy="575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7" imgW="2031840" imgH="228600" progId="Equation.3">
                  <p:embed/>
                </p:oleObj>
              </mc:Choice>
              <mc:Fallback>
                <p:oleObj name="Equation" r:id="rId7" imgW="2031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49376" y="1029266"/>
                        <a:ext cx="3837224" cy="575584"/>
                      </a:xfrm>
                      <a:prstGeom prst="rect">
                        <a:avLst/>
                      </a:prstGeom>
                      <a:ln w="38100">
                        <a:solidFill>
                          <a:schemeClr val="tx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688486"/>
              </p:ext>
            </p:extLst>
          </p:nvPr>
        </p:nvGraphicFramePr>
        <p:xfrm>
          <a:off x="3097064" y="3825105"/>
          <a:ext cx="4141936" cy="51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9" imgW="2438280" imgH="228600" progId="Equation.3">
                  <p:embed/>
                </p:oleObj>
              </mc:Choice>
              <mc:Fallback>
                <p:oleObj name="Equation" r:id="rId9" imgW="2438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97064" y="3825105"/>
                        <a:ext cx="4141936" cy="517742"/>
                      </a:xfrm>
                      <a:prstGeom prst="rect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98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94235" y="792167"/>
            <a:ext cx="6156722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c.	By Rule 5,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 startAt="4"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 startAt="4"/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 startAt="4"/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By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Rule 6,</a:t>
            </a:r>
          </a:p>
          <a:p>
            <a:pPr eaLnBrk="1" hangingPunct="1">
              <a:spcBef>
                <a:spcPct val="50000"/>
              </a:spcBef>
              <a:buFontTx/>
              <a:buAutoNum type="alphaLcPeriod" startAt="4"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 startAt="4"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66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647143"/>
              </p:ext>
            </p:extLst>
          </p:nvPr>
        </p:nvGraphicFramePr>
        <p:xfrm>
          <a:off x="3797104" y="1577758"/>
          <a:ext cx="1756172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1129810" imgH="710891" progId="Equation.3">
                  <p:embed/>
                </p:oleObj>
              </mc:Choice>
              <mc:Fallback>
                <p:oleObj name="Equation" r:id="rId3" imgW="112981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104" y="1577758"/>
                        <a:ext cx="1756172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52801"/>
              </p:ext>
            </p:extLst>
          </p:nvPr>
        </p:nvGraphicFramePr>
        <p:xfrm>
          <a:off x="3636507" y="4908483"/>
          <a:ext cx="2465784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1587500" imgH="838200" progId="Equation.3">
                  <p:embed/>
                </p:oleObj>
              </mc:Choice>
              <mc:Fallback>
                <p:oleObj name="Equation" r:id="rId5" imgW="15875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507" y="4908483"/>
                        <a:ext cx="2465784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877465"/>
              </p:ext>
            </p:extLst>
          </p:nvPr>
        </p:nvGraphicFramePr>
        <p:xfrm>
          <a:off x="3825479" y="784228"/>
          <a:ext cx="2409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7" imgW="1460160" imgH="241200" progId="Equation.3">
                  <p:embed/>
                </p:oleObj>
              </mc:Choice>
              <mc:Fallback>
                <p:oleObj name="Equation" r:id="rId7" imgW="1460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5479" y="784228"/>
                        <a:ext cx="2409825" cy="531813"/>
                      </a:xfrm>
                      <a:prstGeom prst="rect">
                        <a:avLst/>
                      </a:prstGeom>
                      <a:ln w="38100">
                        <a:solidFill>
                          <a:schemeClr val="tx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08459"/>
              </p:ext>
            </p:extLst>
          </p:nvPr>
        </p:nvGraphicFramePr>
        <p:xfrm>
          <a:off x="3592116" y="3836988"/>
          <a:ext cx="3494484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9" imgW="1460160" imgH="228600" progId="Equation.3">
                  <p:embed/>
                </p:oleObj>
              </mc:Choice>
              <mc:Fallback>
                <p:oleObj name="Equation" r:id="rId9" imgW="1460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2116" y="3836988"/>
                        <a:ext cx="3494484" cy="728662"/>
                      </a:xfrm>
                      <a:prstGeom prst="rect">
                        <a:avLst/>
                      </a:prstGeom>
                      <a:ln w="38100">
                        <a:solidFill>
                          <a:schemeClr val="tx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81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75236"/>
              </p:ext>
            </p:extLst>
          </p:nvPr>
        </p:nvGraphicFramePr>
        <p:xfrm>
          <a:off x="877390" y="1406527"/>
          <a:ext cx="4753076" cy="202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2628900" imgH="838200" progId="Equation.3">
                  <p:embed/>
                </p:oleObj>
              </mc:Choice>
              <mc:Fallback>
                <p:oleObj name="Equation" r:id="rId3" imgW="26289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390" y="1406527"/>
                        <a:ext cx="4753076" cy="2020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ext Box 19"/>
          <p:cNvSpPr txBox="1">
            <a:spLocks noChangeArrowheads="1"/>
          </p:cNvSpPr>
          <p:nvPr/>
        </p:nvSpPr>
        <p:spPr bwMode="auto">
          <a:xfrm>
            <a:off x="5706667" y="4149725"/>
            <a:ext cx="59412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50000"/>
              </a:spcBef>
            </a:pPr>
            <a:endParaRPr lang="en-US" sz="1400">
              <a:solidFill>
                <a:srgbClr val="F484DA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41936" y="425401"/>
            <a:ext cx="7519736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rtl="1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 – Dividing a Multinomial by a Monomial</a:t>
            </a:r>
          </a:p>
        </p:txBody>
      </p:sp>
    </p:spTree>
    <p:extLst>
      <p:ext uri="{BB962C8B-B14F-4D97-AF65-F5344CB8AC3E}">
        <p14:creationId xmlns:p14="http://schemas.microsoft.com/office/powerpoint/2010/main" val="3546265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91602" y="413887"/>
            <a:ext cx="6417644" cy="6140918"/>
          </a:xfrm>
          <a:prstGeom prst="rect">
            <a:avLst/>
          </a:prstGeom>
          <a:noFill/>
          <a:ln/>
          <a:extLst/>
        </p:spPr>
        <p:txBody>
          <a:bodyPr>
            <a:normAutofit/>
          </a:bodyPr>
          <a:lstStyle/>
          <a:p>
            <a:pPr marL="273050" indent="-273050" algn="l" rtl="0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If two or more expressions are multiplied together, the expressions are called the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factors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of the product.</a:t>
            </a:r>
          </a:p>
          <a:p>
            <a:pPr marL="273050" indent="-273050" algn="l" rtl="0">
              <a:buNone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			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    </a:t>
            </a: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(common factor)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</a:t>
            </a: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(perfect square trinomial)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(perfect square trinomial)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(differences of square)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(sum of two cubes 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				   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(difference of two cubes)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73050" indent="-273050" algn="l" rtl="0"/>
            <a:endParaRPr lang="en-US" sz="24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1143000" y="-26988"/>
            <a:ext cx="6858000" cy="5213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0.5 </a:t>
            </a:r>
            <a:r>
              <a:rPr lang="en-US" sz="3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Factoring Polynomials</a:t>
            </a: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203087"/>
              </p:ext>
            </p:extLst>
          </p:nvPr>
        </p:nvGraphicFramePr>
        <p:xfrm>
          <a:off x="674728" y="1964077"/>
          <a:ext cx="3974275" cy="381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2616120" imgH="1981080" progId="Equation.3">
                  <p:embed/>
                </p:oleObj>
              </mc:Choice>
              <mc:Fallback>
                <p:oleObj name="Equation" r:id="rId3" imgW="261612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728" y="1964077"/>
                        <a:ext cx="3974275" cy="381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1827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62000" y="1519238"/>
            <a:ext cx="6887766" cy="302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a.</a:t>
            </a:r>
            <a:r>
              <a:rPr lang="en-US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Factor                          completely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b.</a:t>
            </a:r>
            <a:r>
              <a:rPr lang="en-US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Factor                                                           completely.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graphicFrame>
        <p:nvGraphicFramePr>
          <p:cNvPr id="3174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18548"/>
              </p:ext>
            </p:extLst>
          </p:nvPr>
        </p:nvGraphicFramePr>
        <p:xfrm>
          <a:off x="3190875" y="1484313"/>
          <a:ext cx="14573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914400" imgH="203200" progId="Equation.3">
                  <p:embed/>
                </p:oleObj>
              </mc:Choice>
              <mc:Fallback>
                <p:oleObj name="Equation" r:id="rId3" imgW="914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1484313"/>
                        <a:ext cx="14573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18"/>
          <p:cNvGraphicFramePr>
            <a:graphicFrameLocks noChangeAspect="1"/>
          </p:cNvGraphicFramePr>
          <p:nvPr/>
        </p:nvGraphicFramePr>
        <p:xfrm>
          <a:off x="2868218" y="2524129"/>
          <a:ext cx="2936081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5" imgW="1892300" imgH="228600" progId="Equation.3">
                  <p:embed/>
                </p:oleObj>
              </mc:Choice>
              <mc:Fallback>
                <p:oleObj name="Equation" r:id="rId5" imgW="1892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218" y="2524129"/>
                        <a:ext cx="2936081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719607"/>
              </p:ext>
            </p:extLst>
          </p:nvPr>
        </p:nvGraphicFramePr>
        <p:xfrm>
          <a:off x="3202781" y="3141667"/>
          <a:ext cx="3350419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7" imgW="2159000" imgH="228600" progId="Equation.3">
                  <p:embed/>
                </p:oleObj>
              </mc:Choice>
              <mc:Fallback>
                <p:oleObj name="Equation" r:id="rId7" imgW="215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781" y="3141667"/>
                        <a:ext cx="3350419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718494"/>
              </p:ext>
            </p:extLst>
          </p:nvPr>
        </p:nvGraphicFramePr>
        <p:xfrm>
          <a:off x="2746774" y="4149724"/>
          <a:ext cx="4002016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9" imgW="2324100" imgH="482600" progId="Equation.3">
                  <p:embed/>
                </p:oleObj>
              </mc:Choice>
              <mc:Fallback>
                <p:oleObj name="Equation" r:id="rId9" imgW="2324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774" y="4149724"/>
                        <a:ext cx="4002016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43000" y="-26988"/>
            <a:ext cx="6858000" cy="77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rtl="1" eaLnBrk="1" hangingPunct="1">
              <a:lnSpc>
                <a:spcPct val="80000"/>
              </a:lnSpc>
              <a:spcAft>
                <a:spcPts val="1200"/>
              </a:spcAft>
            </a:pPr>
            <a:endParaRPr lang="en-US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lvl="1" rt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23 – Common Factors</a:t>
            </a:r>
          </a:p>
        </p:txBody>
      </p:sp>
    </p:spTree>
    <p:extLst>
      <p:ext uri="{BB962C8B-B14F-4D97-AF65-F5344CB8AC3E}">
        <p14:creationId xmlns:p14="http://schemas.microsoft.com/office/powerpoint/2010/main" val="3089493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43001" y="1519240"/>
            <a:ext cx="6615113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c.</a:t>
            </a:r>
            <a:r>
              <a:rPr lang="en-US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Factor                                     completely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d.</a:t>
            </a:r>
            <a:r>
              <a:rPr lang="en-US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Factor                                                          completely.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graphicFrame>
        <p:nvGraphicFramePr>
          <p:cNvPr id="3277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55803"/>
              </p:ext>
            </p:extLst>
          </p:nvPr>
        </p:nvGraphicFramePr>
        <p:xfrm>
          <a:off x="3200400" y="1549720"/>
          <a:ext cx="20526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2145960" imgH="330120" progId="Equation.3">
                  <p:embed/>
                </p:oleObj>
              </mc:Choice>
              <mc:Fallback>
                <p:oleObj name="Equation" r:id="rId3" imgW="21459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49720"/>
                        <a:ext cx="205263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41348"/>
              </p:ext>
            </p:extLst>
          </p:nvPr>
        </p:nvGraphicFramePr>
        <p:xfrm>
          <a:off x="3200400" y="2057400"/>
          <a:ext cx="5083528" cy="145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5" imgW="2743200" imgH="685800" progId="Equation.3">
                  <p:embed/>
                </p:oleObj>
              </mc:Choice>
              <mc:Fallback>
                <p:oleObj name="Equation" r:id="rId5" imgW="2743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5083528" cy="1453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260761"/>
              </p:ext>
            </p:extLst>
          </p:nvPr>
        </p:nvGraphicFramePr>
        <p:xfrm>
          <a:off x="3276600" y="3810000"/>
          <a:ext cx="3239691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7" imgW="3670200" imgH="330120" progId="Equation.3">
                  <p:embed/>
                </p:oleObj>
              </mc:Choice>
              <mc:Fallback>
                <p:oleObj name="Equation" r:id="rId7" imgW="36702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3239691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43000" y="-26988"/>
            <a:ext cx="6858000" cy="61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rtl="1" eaLnBrk="1" hangingPunct="1">
              <a:lnSpc>
                <a:spcPct val="80000"/>
              </a:lnSpc>
            </a:pPr>
            <a:endParaRPr lang="en-US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lvl="1" rt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23 – Common Factors</a:t>
            </a:r>
          </a:p>
        </p:txBody>
      </p:sp>
      <p:graphicFrame>
        <p:nvGraphicFramePr>
          <p:cNvPr id="3277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122385"/>
              </p:ext>
            </p:extLst>
          </p:nvPr>
        </p:nvGraphicFramePr>
        <p:xfrm>
          <a:off x="3276600" y="4800600"/>
          <a:ext cx="3348038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9" imgW="3670200" imgH="1130040" progId="Equation.3">
                  <p:embed/>
                </p:oleObj>
              </mc:Choice>
              <mc:Fallback>
                <p:oleObj name="Equation" r:id="rId9" imgW="367020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00600"/>
                        <a:ext cx="3348038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122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30181" y="365764"/>
            <a:ext cx="6429123" cy="5226517"/>
          </a:xfrm>
          <a:prstGeom prst="rect">
            <a:avLst/>
          </a:prstGeom>
          <a:noFill/>
          <a:ln/>
          <a:extLst/>
        </p:spPr>
        <p:txBody>
          <a:bodyPr/>
          <a:lstStyle/>
          <a:p>
            <a:pPr marL="533400" indent="-533400" algn="l" rtl="0">
              <a:buNone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Simplifying Fractions</a:t>
            </a:r>
          </a:p>
          <a:p>
            <a:pPr marL="533400" indent="-533400" algn="l" rtl="0"/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Allows us to multiply/divide the numerator and denominator by the same nonzero quantity.</a:t>
            </a:r>
          </a:p>
          <a:p>
            <a:pPr marL="533400" indent="-533400" algn="l" rtl="0">
              <a:buNone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Multiplication and Division of Fractions</a:t>
            </a:r>
          </a:p>
          <a:p>
            <a:pPr marL="533400" indent="-533400" algn="l" rtl="0"/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The rule for multiplying and dividing is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1179095" y="365761"/>
            <a:ext cx="6858000" cy="6980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0.6 </a:t>
            </a:r>
            <a:r>
              <a:rPr lang="en-US" sz="4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Fractions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85793"/>
              </p:ext>
            </p:extLst>
          </p:nvPr>
        </p:nvGraphicFramePr>
        <p:xfrm>
          <a:off x="2300752" y="4774715"/>
          <a:ext cx="1398984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901440" imgH="431640" progId="Equation.3">
                  <p:embed/>
                </p:oleObj>
              </mc:Choice>
              <mc:Fallback>
                <p:oleObj name="Equation" r:id="rId3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752" y="4774715"/>
                        <a:ext cx="1398984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494827"/>
              </p:ext>
            </p:extLst>
          </p:nvPr>
        </p:nvGraphicFramePr>
        <p:xfrm>
          <a:off x="5259970" y="4774718"/>
          <a:ext cx="122039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787058" imgH="393529" progId="Equation.3">
                  <p:embed/>
                </p:oleObj>
              </mc:Choice>
              <mc:Fallback>
                <p:oleObj name="Equation" r:id="rId5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970" y="4774718"/>
                        <a:ext cx="122039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69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1143000" y="19254"/>
            <a:ext cx="6858000" cy="59523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Example 27 – Simplifying Fractions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en-US" i="1" dirty="0" smtClean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a</a:t>
            </a:r>
            <a:r>
              <a:rPr lang="en-US" i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.</a:t>
            </a:r>
            <a:r>
              <a:rPr lang="en-US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Simplify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</a:t>
            </a:r>
            <a:endParaRPr lang="en-US" dirty="0" smtClean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484DA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</a:t>
            </a:r>
            <a:endParaRPr lang="en-US" dirty="0" smtClean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i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b.</a:t>
            </a:r>
            <a:r>
              <a:rPr lang="en-US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Simplify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endParaRPr lang="en-US" dirty="0" smtClean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Solution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686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83668"/>
              </p:ext>
            </p:extLst>
          </p:nvPr>
        </p:nvGraphicFramePr>
        <p:xfrm>
          <a:off x="2759870" y="393418"/>
          <a:ext cx="137993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889000" imgH="419100" progId="Equation.3">
                  <p:embed/>
                </p:oleObj>
              </mc:Choice>
              <mc:Fallback>
                <p:oleObj name="Equation" r:id="rId3" imgW="88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870" y="393418"/>
                        <a:ext cx="137993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68" name="Group 18"/>
          <p:cNvGrpSpPr>
            <a:grpSpLocks/>
          </p:cNvGrpSpPr>
          <p:nvPr/>
        </p:nvGrpSpPr>
        <p:grpSpPr bwMode="auto">
          <a:xfrm>
            <a:off x="2708372" y="1731027"/>
            <a:ext cx="3370659" cy="1316038"/>
            <a:chOff x="1383" y="1356"/>
            <a:chExt cx="2831" cy="829"/>
          </a:xfrm>
        </p:grpSpPr>
        <p:graphicFrame>
          <p:nvGraphicFramePr>
            <p:cNvPr id="36871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2384076"/>
                </p:ext>
              </p:extLst>
            </p:nvPr>
          </p:nvGraphicFramePr>
          <p:xfrm>
            <a:off x="1383" y="1356"/>
            <a:ext cx="2831" cy="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7" name="Equation" r:id="rId5" imgW="2171520" imgH="634680" progId="Equation.3">
                    <p:embed/>
                  </p:oleObj>
                </mc:Choice>
                <mc:Fallback>
                  <p:oleObj name="Equation" r:id="rId5" imgW="217152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1356"/>
                          <a:ext cx="2831" cy="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2" name="Line 16"/>
            <p:cNvSpPr>
              <a:spLocks noChangeShapeType="1"/>
            </p:cNvSpPr>
            <p:nvPr/>
          </p:nvSpPr>
          <p:spPr bwMode="auto">
            <a:xfrm flipV="1">
              <a:off x="2517" y="1423"/>
              <a:ext cx="59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r" rtl="1"/>
              <a:endParaRPr lang="ar-EG">
                <a:solidFill>
                  <a:srgbClr val="F484DA"/>
                </a:solidFill>
              </a:endParaRPr>
            </a:p>
          </p:txBody>
        </p:sp>
        <p:sp>
          <p:nvSpPr>
            <p:cNvPr id="36873" name="Line 17"/>
            <p:cNvSpPr>
              <a:spLocks noChangeShapeType="1"/>
            </p:cNvSpPr>
            <p:nvPr/>
          </p:nvSpPr>
          <p:spPr bwMode="auto">
            <a:xfrm flipV="1">
              <a:off x="2503" y="1709"/>
              <a:ext cx="59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r" rtl="1"/>
              <a:endParaRPr lang="ar-EG">
                <a:solidFill>
                  <a:srgbClr val="F484DA"/>
                </a:solidFill>
              </a:endParaRPr>
            </a:p>
          </p:txBody>
        </p:sp>
      </p:grpSp>
      <p:graphicFrame>
        <p:nvGraphicFramePr>
          <p:cNvPr id="36869" name="Object 19"/>
          <p:cNvGraphicFramePr>
            <a:graphicFrameLocks noChangeAspect="1"/>
          </p:cNvGraphicFramePr>
          <p:nvPr/>
        </p:nvGraphicFramePr>
        <p:xfrm>
          <a:off x="2897981" y="3784604"/>
          <a:ext cx="1420416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914400" imgH="419100" progId="Equation.3">
                  <p:embed/>
                </p:oleObj>
              </mc:Choice>
              <mc:Fallback>
                <p:oleObj name="Equation" r:id="rId7" imgW="914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981" y="3784604"/>
                        <a:ext cx="1420416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111862"/>
              </p:ext>
            </p:extLst>
          </p:nvPr>
        </p:nvGraphicFramePr>
        <p:xfrm>
          <a:off x="2647950" y="4832350"/>
          <a:ext cx="39243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9" imgW="2527200" imgH="634680" progId="Equation.3">
                  <p:embed/>
                </p:oleObj>
              </mc:Choice>
              <mc:Fallback>
                <p:oleObj name="Equation" r:id="rId9" imgW="2527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4832350"/>
                        <a:ext cx="39243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76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523" y="212391"/>
            <a:ext cx="6858000" cy="52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Chapter Outline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72830" y="935221"/>
            <a:ext cx="5779294" cy="5432759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400" b="1" dirty="0" smtClean="0">
                <a:solidFill>
                  <a:srgbClr val="F8B5E8">
                    <a:lumMod val="50000"/>
                  </a:srgbClr>
                </a:solidFill>
                <a:latin typeface="Bodoni MT Black" panose="02070A03080606020203" pitchFamily="18" charset="0"/>
              </a:rPr>
              <a:t>	0.1 	Sets of Real Numbers</a:t>
            </a: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endParaRPr lang="en-US" sz="2400" b="1" dirty="0" smtClean="0">
              <a:solidFill>
                <a:srgbClr val="F8B5E8">
                  <a:lumMod val="50000"/>
                </a:srgbClr>
              </a:solidFill>
              <a:latin typeface="Bodoni MT Black" panose="02070A03080606020203" pitchFamily="18" charset="0"/>
            </a:endParaRP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400" b="1" dirty="0" smtClean="0">
                <a:solidFill>
                  <a:srgbClr val="F8B5E8">
                    <a:lumMod val="50000"/>
                  </a:srgbClr>
                </a:solidFill>
                <a:latin typeface="Bodoni MT Black" panose="02070A03080606020203" pitchFamily="18" charset="0"/>
              </a:rPr>
              <a:t>	0.2 	Some Properties of Real Numbers</a:t>
            </a: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endParaRPr lang="en-US" sz="2400" b="1" dirty="0" smtClean="0">
              <a:solidFill>
                <a:srgbClr val="F8B5E8">
                  <a:lumMod val="50000"/>
                </a:srgbClr>
              </a:solidFill>
              <a:latin typeface="Bodoni MT Black" panose="02070A03080606020203" pitchFamily="18" charset="0"/>
            </a:endParaRP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400" b="1" dirty="0" smtClean="0">
                <a:solidFill>
                  <a:srgbClr val="F8B5E8">
                    <a:lumMod val="50000"/>
                  </a:srgbClr>
                </a:solidFill>
                <a:latin typeface="Bodoni MT Black" panose="02070A03080606020203" pitchFamily="18" charset="0"/>
              </a:rPr>
              <a:t>	0.3 	Exponents and Radicals</a:t>
            </a: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endParaRPr lang="en-US" sz="2400" b="1" dirty="0" smtClean="0">
              <a:solidFill>
                <a:srgbClr val="F8B5E8">
                  <a:lumMod val="50000"/>
                </a:srgbClr>
              </a:solidFill>
              <a:latin typeface="Bodoni MT Black" panose="02070A03080606020203" pitchFamily="18" charset="0"/>
            </a:endParaRP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400" b="1" dirty="0" smtClean="0">
                <a:solidFill>
                  <a:srgbClr val="F8B5E8">
                    <a:lumMod val="50000"/>
                  </a:srgbClr>
                </a:solidFill>
                <a:latin typeface="Bodoni MT Black" panose="02070A03080606020203" pitchFamily="18" charset="0"/>
              </a:rPr>
              <a:t>	0.4 	Operations with Algebraic Expressions</a:t>
            </a: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endParaRPr lang="en-US" sz="2400" b="1" dirty="0" smtClean="0">
              <a:solidFill>
                <a:srgbClr val="F8B5E8">
                  <a:lumMod val="50000"/>
                </a:srgbClr>
              </a:solidFill>
              <a:latin typeface="Bodoni MT Black" panose="02070A03080606020203" pitchFamily="18" charset="0"/>
            </a:endParaRP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400" b="1" dirty="0" smtClean="0">
                <a:solidFill>
                  <a:srgbClr val="F8B5E8">
                    <a:lumMod val="50000"/>
                  </a:srgbClr>
                </a:solidFill>
                <a:latin typeface="Bodoni MT Black" panose="02070A03080606020203" pitchFamily="18" charset="0"/>
              </a:rPr>
              <a:t>	0.5 	Factoring Polynomials</a:t>
            </a: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endParaRPr lang="en-US" sz="2400" b="1" dirty="0" smtClean="0">
              <a:solidFill>
                <a:srgbClr val="F8B5E8">
                  <a:lumMod val="50000"/>
                </a:srgbClr>
              </a:solidFill>
              <a:latin typeface="Bodoni MT Black" panose="02070A03080606020203" pitchFamily="18" charset="0"/>
            </a:endParaRPr>
          </a:p>
          <a:p>
            <a:pPr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400" b="1" dirty="0" smtClean="0">
                <a:solidFill>
                  <a:srgbClr val="F8B5E8">
                    <a:lumMod val="50000"/>
                  </a:srgbClr>
                </a:solidFill>
                <a:latin typeface="Bodoni MT Black" panose="02070A03080606020203" pitchFamily="18" charset="0"/>
              </a:rPr>
              <a:t>	0.6 	Fractions</a:t>
            </a:r>
            <a:endParaRPr lang="en-US" sz="2400" b="1" dirty="0">
              <a:solidFill>
                <a:srgbClr val="F8B5E8">
                  <a:lumMod val="50000"/>
                </a:srgbClr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109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43002" y="0"/>
            <a:ext cx="6399610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29 – Dividing Fractions</a:t>
            </a:r>
          </a:p>
        </p:txBody>
      </p:sp>
      <p:graphicFrame>
        <p:nvGraphicFramePr>
          <p:cNvPr id="3789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093900"/>
              </p:ext>
            </p:extLst>
          </p:nvPr>
        </p:nvGraphicFramePr>
        <p:xfrm>
          <a:off x="1589486" y="1196979"/>
          <a:ext cx="5474445" cy="4433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3035300" imgH="1841500" progId="Equation.3">
                  <p:embed/>
                </p:oleObj>
              </mc:Choice>
              <mc:Fallback>
                <p:oleObj name="Equation" r:id="rId3" imgW="3035300" imgH="184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486" y="1196979"/>
                        <a:ext cx="5474445" cy="4433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567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25142" y="-26988"/>
            <a:ext cx="6858001" cy="8463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b="1" dirty="0">
                <a:ln w="12700">
                  <a:solidFill>
                    <a:srgbClr val="0070C0"/>
                  </a:solidFill>
                  <a:prstDash val="solid"/>
                </a:ln>
                <a:pattFill prst="dkUpDiag">
                  <a:fgClr>
                    <a:srgbClr val="F8B5E8"/>
                  </a:fgClr>
                  <a:bgClr>
                    <a:srgbClr val="F8B5E8">
                      <a:lumMod val="20000"/>
                      <a:lumOff val="80000"/>
                    </a:srgbClr>
                  </a:bgClr>
                </a:pattFill>
                <a:effectLst>
                  <a:glow rad="228600">
                    <a:srgbClr val="F484DA">
                      <a:satMod val="175000"/>
                      <a:alpha val="40000"/>
                    </a:srgbClr>
                  </a:glow>
                  <a:outerShdw dist="38100" dir="2640000" algn="bl" rotWithShape="0">
                    <a:srgbClr val="F8B5E8">
                      <a:lumMod val="75000"/>
                    </a:srgbClr>
                  </a:outerShdw>
                </a:effectLst>
                <a:latin typeface="Calibri" panose="020F0502020204030204" pitchFamily="34" charset="0"/>
              </a:rPr>
              <a:t>	      </a:t>
            </a:r>
            <a:endParaRPr lang="en-US" b="1" dirty="0">
              <a:ln w="12700">
                <a:solidFill>
                  <a:srgbClr val="0070C0"/>
                </a:solidFill>
                <a:prstDash val="solid"/>
              </a:ln>
              <a:pattFill prst="dkUpDiag">
                <a:fgClr>
                  <a:srgbClr val="F8B5E8"/>
                </a:fgClr>
                <a:bgClr>
                  <a:srgbClr val="F8B5E8">
                    <a:lumMod val="20000"/>
                    <a:lumOff val="80000"/>
                  </a:srgbClr>
                </a:bgClr>
              </a:pattFill>
              <a:effectLst>
                <a:glow rad="228600">
                  <a:srgbClr val="F484DA">
                    <a:satMod val="175000"/>
                    <a:alpha val="40000"/>
                  </a:srgbClr>
                </a:glow>
                <a:outerShdw dist="38100" dir="2640000" algn="bl" rotWithShape="0">
                  <a:srgbClr val="F8B5E8">
                    <a:lumMod val="7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1" algn="ctr" rt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4000" b="1" dirty="0">
                <a:ln w="12700">
                  <a:solidFill>
                    <a:srgbClr val="0070C0"/>
                  </a:solidFill>
                  <a:prstDash val="solid"/>
                </a:ln>
                <a:pattFill prst="dkUpDiag">
                  <a:fgClr>
                    <a:srgbClr val="F8B5E8"/>
                  </a:fgClr>
                  <a:bgClr>
                    <a:srgbClr val="F8B5E8">
                      <a:lumMod val="20000"/>
                      <a:lumOff val="80000"/>
                    </a:srgbClr>
                  </a:bgClr>
                </a:pattFill>
                <a:effectLst>
                  <a:glow rad="228600">
                    <a:srgbClr val="F484DA">
                      <a:satMod val="175000"/>
                      <a:alpha val="40000"/>
                    </a:srgbClr>
                  </a:glow>
                  <a:outerShdw dist="38100" dir="2640000" algn="bl" rotWithShape="0">
                    <a:srgbClr val="F8B5E8">
                      <a:lumMod val="75000"/>
                    </a:srgbClr>
                  </a:outerShdw>
                </a:effectLst>
                <a:latin typeface="Calibri" panose="020F0502020204030204" pitchFamily="34" charset="0"/>
              </a:rPr>
              <a:t>Key Terms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036" y="980774"/>
            <a:ext cx="8977964" cy="5724644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0.1  </a:t>
            </a: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Sets of Real Numbers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element; infinite set; integers; irrational numbers; natural numbers; positive integers; rational numbers; real numbers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0.2  </a:t>
            </a: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Some Properties of Real Numbers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fundamental principle of fractions; reciprocal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0.3  </a:t>
            </a: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Exponents and Radicals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0.4  </a:t>
            </a: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Operations with Algebraic Expressions</a:t>
            </a:r>
          </a:p>
          <a:p>
            <a:pPr eaLnBrk="1" hangingPunct="1">
              <a:lnSpc>
                <a:spcPct val="150000"/>
              </a:lnSpc>
            </a:pPr>
            <a:r>
              <a:rPr lang="en-GB" sz="2000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algebraic expression; degree of a polynomial; polynomial function of </a:t>
            </a:r>
            <a:r>
              <a:rPr lang="en-GB" sz="2000" b="1" i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x</a:t>
            </a:r>
            <a:endParaRPr lang="en-US" sz="2000" b="1" i="1" dirty="0">
              <a:solidFill>
                <a:srgbClr val="76DBF4">
                  <a:lumMod val="25000"/>
                </a:srgb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0.5  </a:t>
            </a: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Factoring Polynomials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 dirty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factoring; </a:t>
            </a:r>
            <a:r>
              <a:rPr lang="en-US" sz="2000" b="1" dirty="0" smtClean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factors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0.6  </a:t>
            </a:r>
            <a:r>
              <a:rPr lang="en-US" sz="2000" b="1" dirty="0" smtClean="0">
                <a:solidFill>
                  <a:srgbClr val="76DBF4">
                    <a:lumMod val="25000"/>
                  </a:srgbClr>
                </a:solidFill>
                <a:latin typeface="Calibri" panose="020F0502020204030204" pitchFamily="34" charset="0"/>
              </a:rPr>
              <a:t>Fractions </a:t>
            </a:r>
            <a:endParaRPr lang="en-US" sz="2000" b="1" dirty="0">
              <a:solidFill>
                <a:srgbClr val="76DBF4">
                  <a:lumMod val="25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68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01393" y="1304925"/>
            <a:ext cx="6265069" cy="45720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0.1 	Linear Equations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0.2 	Quadratic Equations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0.3 	Applications of Equations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0.4 	Linear Inequalities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0.5 	Applications of Inequalities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0.6 	Absolute Value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549275"/>
            <a:ext cx="6858000" cy="52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Chapter </a:t>
            </a:r>
            <a:r>
              <a:rPr lang="en-US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One</a:t>
            </a:r>
            <a:endParaRPr lang="en-US" sz="34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-47625"/>
            <a:ext cx="6858000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760" lvl="1" algn="r" rtl="1"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</a:t>
            </a:r>
          </a:p>
        </p:txBody>
      </p:sp>
    </p:spTree>
    <p:extLst>
      <p:ext uri="{BB962C8B-B14F-4D97-AF65-F5344CB8AC3E}">
        <p14:creationId xmlns:p14="http://schemas.microsoft.com/office/powerpoint/2010/main" val="1618486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55860" y="1341442"/>
            <a:ext cx="8034689" cy="3887787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533400" indent="-533400" algn="l" rtl="0">
              <a:buNone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Equations</a:t>
            </a:r>
          </a:p>
          <a:p>
            <a:pPr marL="533400" indent="-533400" algn="l" rtl="0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 equation is a statement that two expressions are equal. </a:t>
            </a:r>
          </a:p>
          <a:p>
            <a:pPr marL="533400" indent="-533400" algn="l" rtl="0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two expressions that make up an equation are called its sides.</a:t>
            </a:r>
          </a:p>
          <a:p>
            <a:pPr marL="533400" indent="-533400" algn="l" rtl="0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They are separated by the equality sign, =.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143000" y="531813"/>
            <a:ext cx="6858000" cy="647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1.1 Linear Equations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143000" y="-47625"/>
            <a:ext cx="6858000" cy="307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760" lvl="1" algn="r" rtl="1"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</a:t>
            </a:r>
          </a:p>
        </p:txBody>
      </p:sp>
    </p:spTree>
    <p:extLst>
      <p:ext uri="{BB962C8B-B14F-4D97-AF65-F5344CB8AC3E}">
        <p14:creationId xmlns:p14="http://schemas.microsoft.com/office/powerpoint/2010/main" val="445290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1818085" y="1341442"/>
          <a:ext cx="1584722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1714320" imgH="1752480" progId="Equation.3">
                  <p:embed/>
                </p:oleObj>
              </mc:Choice>
              <mc:Fallback>
                <p:oleObj name="Equation" r:id="rId3" imgW="171432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085" y="1341442"/>
                        <a:ext cx="1584722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596104" y="3856739"/>
            <a:ext cx="772734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variable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(e.g. </a:t>
            </a:r>
            <a:r>
              <a:rPr lang="en-US" sz="3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en-US" sz="3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) is a symbol that can be replaced by a number.</a:t>
            </a: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1143000" y="687389"/>
            <a:ext cx="6858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 – Examples of Equations</a:t>
            </a:r>
          </a:p>
        </p:txBody>
      </p:sp>
    </p:spTree>
    <p:extLst>
      <p:ext uri="{BB962C8B-B14F-4D97-AF65-F5344CB8AC3E}">
        <p14:creationId xmlns:p14="http://schemas.microsoft.com/office/powerpoint/2010/main" val="3379764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2487" y="717552"/>
            <a:ext cx="8099659" cy="559117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533400" indent="-533400" algn="l" rtl="0">
              <a:buNone/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Equivalent Equations</a:t>
            </a:r>
          </a:p>
          <a:p>
            <a:pPr marL="533400" indent="-533400" algn="l" rtl="0"/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Two equations are said to be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equivalent</a:t>
            </a:r>
            <a:r>
              <a:rPr lang="en-US" sz="3200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if they have exactly the same solutions.</a:t>
            </a:r>
          </a:p>
          <a:p>
            <a:pPr marL="533400" indent="-533400" algn="l" rtl="0"/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There are three operations that guarantee equivalence:</a:t>
            </a:r>
          </a:p>
          <a:p>
            <a:pPr marL="990600" lvl="1" indent="-277813" algn="l" rtl="0">
              <a:buFontTx/>
              <a:buAutoNum type="arabicPeriod"/>
            </a:pP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</a:rPr>
              <a:t>Adding/subtracting the same polynomial to/from both sides of an equation.</a:t>
            </a:r>
          </a:p>
          <a:p>
            <a:pPr marL="990600" lvl="1" indent="-277813" algn="l" rtl="0">
              <a:buFontTx/>
              <a:buAutoNum type="arabicPeriod"/>
            </a:pP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</a:rPr>
              <a:t>Multiplying/dividing both sides of an equation by the same nonzero constant.</a:t>
            </a:r>
          </a:p>
          <a:p>
            <a:pPr marL="990600" lvl="1" indent="-277813" algn="l" rtl="0">
              <a:buFontTx/>
              <a:buAutoNum type="arabicPeriod"/>
            </a:pP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</a:rPr>
              <a:t>Replacing either side of an equation by an equal expression</a:t>
            </a:r>
            <a:r>
              <a:rPr lang="en-US" sz="1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.(factoring)</a:t>
            </a:r>
            <a:endParaRPr lang="en-US" sz="10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1007727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0297" y="529390"/>
            <a:ext cx="8135754" cy="507251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095375" indent="-381000" algn="l" rtl="0">
              <a:buNone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However, there are operations that may not produce equivalent  equations</a:t>
            </a:r>
          </a:p>
          <a:p>
            <a:pPr marL="1095375" indent="-381000" algn="l" rtl="0">
              <a:buFontTx/>
              <a:buAutoNum type="arabicPeriod" startAt="4"/>
            </a:pPr>
            <a:r>
              <a:rPr lang="en-US" sz="3200" b="1" i="1" dirty="0">
                <a:solidFill>
                  <a:srgbClr val="C00000"/>
                </a:solidFill>
                <a:latin typeface="Calibri" panose="020F0502020204030204" pitchFamily="34" charset="0"/>
              </a:rPr>
              <a:t>Multiplying both sides of an equation by an expression involving the variable.</a:t>
            </a:r>
          </a:p>
          <a:p>
            <a:pPr marL="1095375" indent="-381000" algn="l" rtl="0">
              <a:buFontTx/>
              <a:buAutoNum type="arabicPeriod" startAt="4"/>
            </a:pPr>
            <a:r>
              <a:rPr lang="en-US" sz="3200" b="1" i="1" dirty="0">
                <a:solidFill>
                  <a:srgbClr val="C00000"/>
                </a:solidFill>
                <a:latin typeface="Calibri" panose="020F0502020204030204" pitchFamily="34" charset="0"/>
              </a:rPr>
              <a:t>Dividing both sides of an equation by an expression involving the variable.</a:t>
            </a:r>
          </a:p>
          <a:p>
            <a:pPr marL="1095375" indent="-381000" algn="l" rtl="0">
              <a:buFontTx/>
              <a:buAutoNum type="arabicPeriod" startAt="4"/>
            </a:pPr>
            <a:r>
              <a:rPr lang="en-US" sz="3200" b="1" i="1" dirty="0">
                <a:solidFill>
                  <a:srgbClr val="C00000"/>
                </a:solidFill>
                <a:latin typeface="Calibri" panose="020F0502020204030204" pitchFamily="34" charset="0"/>
              </a:rPr>
              <a:t>Raising both sides of an equation to equal powers.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451784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47814" y="719139"/>
            <a:ext cx="6977764" cy="4969392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533400" indent="-533400" algn="l" rtl="0"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Linear Equations</a:t>
            </a:r>
          </a:p>
          <a:p>
            <a:pPr marL="533400" indent="-533400" algn="l" rtl="0">
              <a:spcAft>
                <a:spcPts val="1200"/>
              </a:spcAft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A linear equation in the variable </a:t>
            </a:r>
            <a:r>
              <a:rPr lang="en-US" sz="2800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 can be written in the form </a:t>
            </a:r>
          </a:p>
          <a:p>
            <a:pPr marL="533400" indent="-533400" algn="l" rtl="0">
              <a:spcAft>
                <a:spcPts val="1200"/>
              </a:spcAft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33400" indent="-533400" algn="l" rtl="0"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	where a and b are constants and          </a:t>
            </a:r>
          </a:p>
          <a:p>
            <a:pPr marL="533400" indent="-533400" algn="l" rtl="0"/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A linear equation is also called a first-degree equation or an equation of degree one.</a:t>
            </a: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146280"/>
              </p:ext>
            </p:extLst>
          </p:nvPr>
        </p:nvGraphicFramePr>
        <p:xfrm>
          <a:off x="3550381" y="2821890"/>
          <a:ext cx="1182002" cy="441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634680" imgH="177480" progId="Equation.3">
                  <p:embed/>
                </p:oleObj>
              </mc:Choice>
              <mc:Fallback>
                <p:oleObj name="Equation" r:id="rId3" imgW="634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381" y="2821890"/>
                        <a:ext cx="1182002" cy="441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977709"/>
              </p:ext>
            </p:extLst>
          </p:nvPr>
        </p:nvGraphicFramePr>
        <p:xfrm>
          <a:off x="5515063" y="2821893"/>
          <a:ext cx="772640" cy="513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5" imgW="355320" imgH="177480" progId="Equation.3">
                  <p:embed/>
                </p:oleObj>
              </mc:Choice>
              <mc:Fallback>
                <p:oleObj name="Equation" r:id="rId5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063" y="2821893"/>
                        <a:ext cx="772640" cy="513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2350719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494235" y="1268413"/>
            <a:ext cx="6156722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Solve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19166"/>
              </p:ext>
            </p:extLst>
          </p:nvPr>
        </p:nvGraphicFramePr>
        <p:xfrm>
          <a:off x="2624137" y="1412879"/>
          <a:ext cx="12620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3" imgW="1168200" imgH="228600" progId="Equation.3">
                  <p:embed/>
                </p:oleObj>
              </mc:Choice>
              <mc:Fallback>
                <p:oleObj name="Equation" r:id="rId3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7" y="1412879"/>
                        <a:ext cx="12620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2736059" y="2133604"/>
          <a:ext cx="2546747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5" imgW="2743200" imgH="2793960" progId="Equation.3">
                  <p:embed/>
                </p:oleObj>
              </mc:Choice>
              <mc:Fallback>
                <p:oleObj name="Equation" r:id="rId5" imgW="2743200" imgH="2793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059" y="2133604"/>
                        <a:ext cx="2546747" cy="345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1144192" y="692150"/>
            <a:ext cx="6856809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3 – Solving a Linear Equation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1388587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234441" y="1268414"/>
            <a:ext cx="6416516" cy="532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Solve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303861" y="1268417"/>
          <a:ext cx="17383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1892160" imgH="609480" progId="Equation.3">
                  <p:embed/>
                </p:oleObj>
              </mc:Choice>
              <mc:Fallback>
                <p:oleObj name="Equation" r:id="rId3" imgW="1892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861" y="1268417"/>
                        <a:ext cx="17383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3006329" y="2636842"/>
          <a:ext cx="2646759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5" imgW="2539800" imgH="2095200" progId="Equation.3">
                  <p:embed/>
                </p:oleObj>
              </mc:Choice>
              <mc:Fallback>
                <p:oleObj name="Equation" r:id="rId5" imgW="2539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329" y="2636842"/>
                        <a:ext cx="2646759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1141811" y="692150"/>
            <a:ext cx="6858001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5 – Solving a Linear Equations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306559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398" y="462651"/>
            <a:ext cx="6858000" cy="5213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0.1 Sets of Real Numbers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2488" y="984009"/>
            <a:ext cx="6529613" cy="4572000"/>
          </a:xfrm>
          <a:prstGeom prst="rect">
            <a:avLst/>
          </a:prstGeom>
          <a:solidFill>
            <a:schemeClr val="bg2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>
              <a:buClr>
                <a:srgbClr val="F484DA"/>
              </a:buClr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set is a collection of objects.</a:t>
            </a:r>
          </a:p>
          <a:p>
            <a:pPr algn="l" rtl="0">
              <a:buClr>
                <a:srgbClr val="F484DA"/>
              </a:buClr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An object in a set is called an element of that set.</a:t>
            </a:r>
          </a:p>
          <a:p>
            <a:pPr algn="l" rtl="0">
              <a:buClr>
                <a:srgbClr val="F484DA"/>
              </a:buClr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Different type of integers:</a:t>
            </a:r>
          </a:p>
          <a:p>
            <a:pPr algn="l" rtl="0">
              <a:buClr>
                <a:srgbClr val="F484DA"/>
              </a:buClr>
            </a:pPr>
            <a:endParaRPr lang="en-US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l" rtl="0">
              <a:buClr>
                <a:srgbClr val="F484DA"/>
              </a:buClr>
            </a:pPr>
            <a:endParaRPr lang="en-US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l" rtl="0">
              <a:buClr>
                <a:srgbClr val="F484DA"/>
              </a:buClr>
            </a:pPr>
            <a:endParaRPr lang="en-US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l" rtl="0">
              <a:buClr>
                <a:srgbClr val="F484DA"/>
              </a:buClr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The real-number line is shown as 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940008"/>
              </p:ext>
            </p:extLst>
          </p:nvPr>
        </p:nvGraphicFramePr>
        <p:xfrm>
          <a:off x="2029178" y="3368442"/>
          <a:ext cx="365164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3822480" imgH="304560" progId="Equation.3">
                  <p:embed/>
                </p:oleObj>
              </mc:Choice>
              <mc:Fallback>
                <p:oleObj name="Equation" r:id="rId3" imgW="3822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178" y="3368442"/>
                        <a:ext cx="365164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8099"/>
              </p:ext>
            </p:extLst>
          </p:nvPr>
        </p:nvGraphicFramePr>
        <p:xfrm>
          <a:off x="2029176" y="4069072"/>
          <a:ext cx="4236244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4457520" imgH="304560" progId="Equation.3">
                  <p:embed/>
                </p:oleObj>
              </mc:Choice>
              <mc:Fallback>
                <p:oleObj name="Equation" r:id="rId5" imgW="44575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176" y="4069072"/>
                        <a:ext cx="4236244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288" y="5451596"/>
            <a:ext cx="3773091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112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94237" y="549279"/>
            <a:ext cx="6506765" cy="223202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/>
        </p:spPr>
        <p:txBody>
          <a:bodyPr>
            <a:normAutofit/>
          </a:bodyPr>
          <a:lstStyle/>
          <a:p>
            <a:pPr marL="533400" indent="-53340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Literal Equations</a:t>
            </a:r>
          </a:p>
          <a:p>
            <a:pPr marL="533400" indent="-533400" algn="l" rtl="0"/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Equations where constants are not specified, but are represented as 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etc. are called literal equations.</a:t>
            </a:r>
          </a:p>
          <a:p>
            <a:pPr marL="533400" indent="-533400" algn="l" rtl="0"/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The letters are called literal constants.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277755" y="3153910"/>
            <a:ext cx="7110662" cy="340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Solve                                         for </a:t>
            </a:r>
            <a:r>
              <a:rPr lang="en-US" i="1" dirty="0">
                <a:solidFill>
                  <a:srgbClr val="F484D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1143000" y="2708278"/>
            <a:ext cx="685800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9 – Solving a Literal Equation</a:t>
            </a:r>
          </a:p>
        </p:txBody>
      </p:sp>
      <p:graphicFrame>
        <p:nvGraphicFramePr>
          <p:cNvPr id="1434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13136"/>
              </p:ext>
            </p:extLst>
          </p:nvPr>
        </p:nvGraphicFramePr>
        <p:xfrm>
          <a:off x="2084248" y="3226936"/>
          <a:ext cx="2264569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3" imgW="2209680" imgH="355320" progId="Equation.3">
                  <p:embed/>
                </p:oleObj>
              </mc:Choice>
              <mc:Fallback>
                <p:oleObj name="Equation" r:id="rId3" imgW="22096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248" y="3226936"/>
                        <a:ext cx="2264569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2"/>
          <p:cNvGraphicFramePr>
            <a:graphicFrameLocks noChangeAspect="1"/>
          </p:cNvGraphicFramePr>
          <p:nvPr/>
        </p:nvGraphicFramePr>
        <p:xfrm>
          <a:off x="2736057" y="4005267"/>
          <a:ext cx="2483644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5" imgW="2705040" imgH="1904760" progId="Equation.3">
                  <p:embed/>
                </p:oleObj>
              </mc:Choice>
              <mc:Fallback>
                <p:oleObj name="Equation" r:id="rId5" imgW="270504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057" y="4005267"/>
                        <a:ext cx="2483644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035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146574" y="2501399"/>
            <a:ext cx="6649891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11 – Solving a Fractional Equation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Solve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9467" y="620717"/>
            <a:ext cx="6453188" cy="158432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/>
        </p:spPr>
        <p:txBody>
          <a:bodyPr>
            <a:normAutofit/>
          </a:bodyPr>
          <a:lstStyle/>
          <a:p>
            <a:pPr marL="533400" indent="-533400" algn="l" rtl="0">
              <a:buNone/>
            </a:pPr>
            <a:r>
              <a:rPr lang="en-US" sz="2800" b="1">
                <a:solidFill>
                  <a:srgbClr val="002060"/>
                </a:solidFill>
                <a:latin typeface="Calibri" panose="020F0502020204030204" pitchFamily="34" charset="0"/>
              </a:rPr>
              <a:t>Fractional Equations</a:t>
            </a:r>
          </a:p>
          <a:p>
            <a:pPr marL="533400" indent="-533400" algn="l" rtl="0"/>
            <a:r>
              <a:rPr lang="en-US" sz="2800">
                <a:solidFill>
                  <a:srgbClr val="002060"/>
                </a:solidFill>
                <a:latin typeface="Calibri" panose="020F0502020204030204" pitchFamily="34" charset="0"/>
              </a:rPr>
              <a:t>A fractional equation</a:t>
            </a:r>
            <a:r>
              <a:rPr lang="en-US" sz="2800" b="1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800">
                <a:solidFill>
                  <a:srgbClr val="002060"/>
                </a:solidFill>
                <a:latin typeface="Calibri" panose="020F0502020204030204" pitchFamily="34" charset="0"/>
              </a:rPr>
              <a:t>is an equation in which an unknown is in a denominator.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8806"/>
              </p:ext>
            </p:extLst>
          </p:nvPr>
        </p:nvGraphicFramePr>
        <p:xfrm>
          <a:off x="2981325" y="3068638"/>
          <a:ext cx="11334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3" imgW="1333440" imgH="609480" progId="Equation.3">
                  <p:embed/>
                </p:oleObj>
              </mc:Choice>
              <mc:Fallback>
                <p:oleObj name="Equation" r:id="rId3" imgW="1333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3068638"/>
                        <a:ext cx="11334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29500"/>
              </p:ext>
            </p:extLst>
          </p:nvPr>
        </p:nvGraphicFramePr>
        <p:xfrm>
          <a:off x="3318271" y="3933825"/>
          <a:ext cx="4530329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5" imgW="4292280" imgH="1346040" progId="Equation.3">
                  <p:embed/>
                </p:oleObj>
              </mc:Choice>
              <mc:Fallback>
                <p:oleObj name="Equation" r:id="rId5" imgW="429228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8271" y="3933825"/>
                        <a:ext cx="4530329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1872070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439466" y="2492376"/>
            <a:ext cx="6561534" cy="377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800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15 – Solving a Radical Equation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Solve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439466" y="835029"/>
            <a:ext cx="6561534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  <a:t>Radical Equations</a:t>
            </a:r>
          </a:p>
          <a:p>
            <a:pPr marL="0" lvl="1"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A radical equation</a:t>
            </a:r>
            <a: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is one in which an unknown occurs in a radicand.</a:t>
            </a:r>
          </a:p>
        </p:txBody>
      </p:sp>
      <p:graphicFrame>
        <p:nvGraphicFramePr>
          <p:cNvPr id="174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0204"/>
              </p:ext>
            </p:extLst>
          </p:nvPr>
        </p:nvGraphicFramePr>
        <p:xfrm>
          <a:off x="2877741" y="3141667"/>
          <a:ext cx="1999059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3" imgW="1765080" imgH="342720" progId="Equation.3">
                  <p:embed/>
                </p:oleObj>
              </mc:Choice>
              <mc:Fallback>
                <p:oleObj name="Equation" r:id="rId3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741" y="3141667"/>
                        <a:ext cx="1999059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451286"/>
              </p:ext>
            </p:extLst>
          </p:nvPr>
        </p:nvGraphicFramePr>
        <p:xfrm>
          <a:off x="3087290" y="4005267"/>
          <a:ext cx="2322910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5" imgW="2577960" imgH="1955520" progId="Equation.3">
                  <p:embed/>
                </p:oleObj>
              </mc:Choice>
              <mc:Fallback>
                <p:oleObj name="Equation" r:id="rId5" imgW="2577960" imgH="1955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290" y="4005267"/>
                        <a:ext cx="2322910" cy="235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1.1 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26498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90826" y="1899707"/>
            <a:ext cx="6561534" cy="3455987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273050" indent="-273050" algn="l" rtl="0"/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A quadratic equation in the variable </a:t>
            </a:r>
            <a:r>
              <a:rPr lang="en-US" sz="36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 is an equation that can be written in the form</a:t>
            </a:r>
          </a:p>
          <a:p>
            <a:pPr marL="273050" indent="-273050" algn="l" rtl="0"/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73050" indent="-273050" algn="l" rtl="0">
              <a:buNone/>
            </a:pP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	where </a:t>
            </a:r>
            <a:r>
              <a:rPr lang="en-US" sz="36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36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, and </a:t>
            </a:r>
            <a:r>
              <a:rPr lang="en-US" sz="3600" b="1" i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 are constants and</a:t>
            </a:r>
          </a:p>
          <a:p>
            <a:pPr marL="273050" indent="-273050" algn="l" rtl="0"/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A quadratic equation is also called a second-degree equation or an equation of degree two.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529213"/>
              </p:ext>
            </p:extLst>
          </p:nvPr>
        </p:nvGraphicFramePr>
        <p:xfrm>
          <a:off x="2380388" y="2547940"/>
          <a:ext cx="2293420" cy="570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3" imgW="1562040" imgH="291960" progId="Equation.3">
                  <p:embed/>
                </p:oleObj>
              </mc:Choice>
              <mc:Fallback>
                <p:oleObj name="Equation" r:id="rId3" imgW="15620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388" y="2547940"/>
                        <a:ext cx="2293420" cy="570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241553"/>
              </p:ext>
            </p:extLst>
          </p:nvPr>
        </p:nvGraphicFramePr>
        <p:xfrm>
          <a:off x="5428011" y="2467259"/>
          <a:ext cx="1141232" cy="607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5" imgW="571320" imgH="228600" progId="Equation.3">
                  <p:embed/>
                </p:oleObj>
              </mc:Choice>
              <mc:Fallback>
                <p:oleObj name="Equation" r:id="rId5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8011" y="2467259"/>
                        <a:ext cx="1141232" cy="607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143002" y="152400"/>
            <a:ext cx="685681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1.2 Quadratic Equations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 eaLnBrk="1" hangingPunct="1"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</a:t>
            </a:r>
          </a:p>
        </p:txBody>
      </p:sp>
    </p:spTree>
    <p:extLst>
      <p:ext uri="{BB962C8B-B14F-4D97-AF65-F5344CB8AC3E}">
        <p14:creationId xmlns:p14="http://schemas.microsoft.com/office/powerpoint/2010/main" val="1511518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43001" y="719141"/>
            <a:ext cx="6777038" cy="521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16 – Solving a Quadratic Equation by Factoring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a. Solve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Factor the left side factor: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  <a:t>Whenever the product of two or more quantities </a:t>
            </a:r>
            <a:b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  <a:t>       is zero, at least one of the quantities must be </a:t>
            </a:r>
            <a:b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  <a:t>       zero.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389078"/>
              </p:ext>
            </p:extLst>
          </p:nvPr>
        </p:nvGraphicFramePr>
        <p:xfrm>
          <a:off x="3520678" y="1851025"/>
          <a:ext cx="166092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3" imgW="1485720" imgH="291960" progId="Equation.3">
                  <p:embed/>
                </p:oleObj>
              </mc:Choice>
              <mc:Fallback>
                <p:oleObj name="Equation" r:id="rId3" imgW="14857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678" y="1851025"/>
                        <a:ext cx="166092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4625578" y="2492379"/>
          <a:ext cx="19002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5" imgW="1676160" imgH="304560" progId="Equation.3">
                  <p:embed/>
                </p:oleObj>
              </mc:Choice>
              <mc:Fallback>
                <p:oleObj name="Equation" r:id="rId5" imgW="16761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578" y="2492379"/>
                        <a:ext cx="19002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83481"/>
              </p:ext>
            </p:extLst>
          </p:nvPr>
        </p:nvGraphicFramePr>
        <p:xfrm>
          <a:off x="2844404" y="5253037"/>
          <a:ext cx="2903934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7" imgW="2666880" imgH="634680" progId="Equation.3">
                  <p:embed/>
                </p:oleObj>
              </mc:Choice>
              <mc:Fallback>
                <p:oleObj name="Equation" r:id="rId7" imgW="26668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404" y="5253037"/>
                        <a:ext cx="2903934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41811" y="-36513"/>
            <a:ext cx="685800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1.2 Quadratic Equations</a:t>
            </a:r>
          </a:p>
        </p:txBody>
      </p:sp>
    </p:spTree>
    <p:extLst>
      <p:ext uri="{BB962C8B-B14F-4D97-AF65-F5344CB8AC3E}">
        <p14:creationId xmlns:p14="http://schemas.microsoft.com/office/powerpoint/2010/main" val="284070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3000" y="968378"/>
            <a:ext cx="68580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484DA"/>
                </a:solidFill>
                <a:latin typeface="Calibri" panose="020F0502020204030204" pitchFamily="34" charset="0"/>
              </a:rPr>
              <a:t>b. Solve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484DA"/>
                </a:solidFill>
                <a:latin typeface="Calibri" panose="020F0502020204030204" pitchFamily="34" charset="0"/>
              </a:rPr>
              <a:t>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  <a:r>
              <a:rPr lang="en-US" sz="3200" dirty="0">
                <a:solidFill>
                  <a:srgbClr val="F484DA"/>
                </a:solidFill>
                <a:latin typeface="Calibri" panose="020F0502020204030204" pitchFamily="34" charset="0"/>
              </a:rPr>
              <a:t/>
            </a:r>
            <a:br>
              <a:rPr lang="en-US" sz="3200" dirty="0">
                <a:solidFill>
                  <a:srgbClr val="F484DA"/>
                </a:solidFill>
                <a:latin typeface="Calibri" panose="020F0502020204030204" pitchFamily="34" charset="0"/>
              </a:rPr>
            </a:br>
            <a:endParaRPr lang="en-US" sz="32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433353"/>
              </p:ext>
            </p:extLst>
          </p:nvPr>
        </p:nvGraphicFramePr>
        <p:xfrm>
          <a:off x="3413521" y="1052513"/>
          <a:ext cx="929879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3" imgW="1002960" imgH="291960" progId="Equation.3">
                  <p:embed/>
                </p:oleObj>
              </mc:Choice>
              <mc:Fallback>
                <p:oleObj name="Equation" r:id="rId3" imgW="1002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521" y="1052513"/>
                        <a:ext cx="929879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2681290" y="1773238"/>
          <a:ext cx="2774156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5" imgW="2603160" imgH="1409400" progId="Equation.3">
                  <p:embed/>
                </p:oleObj>
              </mc:Choice>
              <mc:Fallback>
                <p:oleObj name="Equation" r:id="rId5" imgW="2603160" imgH="140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90" y="1773238"/>
                        <a:ext cx="2774156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9383" y="452496"/>
            <a:ext cx="6858001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Example 16 – Solving a Quadratic Equation by Factoring</a:t>
            </a:r>
          </a:p>
        </p:txBody>
      </p:sp>
    </p:spTree>
    <p:extLst>
      <p:ext uri="{BB962C8B-B14F-4D97-AF65-F5344CB8AC3E}">
        <p14:creationId xmlns:p14="http://schemas.microsoft.com/office/powerpoint/2010/main" val="353878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39468" y="476251"/>
            <a:ext cx="6697265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Example 18 – Solving a Higher-Degree Equation by Factoring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a. Solve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b. Solve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graphicFrame>
        <p:nvGraphicFramePr>
          <p:cNvPr id="2150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60726"/>
              </p:ext>
            </p:extLst>
          </p:nvPr>
        </p:nvGraphicFramePr>
        <p:xfrm>
          <a:off x="3883819" y="1246188"/>
          <a:ext cx="1450181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3" imgW="1307880" imgH="291960" progId="Equation.3">
                  <p:embed/>
                </p:oleObj>
              </mc:Choice>
              <mc:Fallback>
                <p:oleObj name="Equation" r:id="rId3" imgW="1307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819" y="1246188"/>
                        <a:ext cx="1450181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11"/>
          <p:cNvGraphicFramePr>
            <a:graphicFrameLocks noChangeAspect="1"/>
          </p:cNvGraphicFramePr>
          <p:nvPr/>
        </p:nvGraphicFramePr>
        <p:xfrm>
          <a:off x="2789636" y="1916117"/>
          <a:ext cx="3618309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5" imgW="4279680" imgH="1473120" progId="Equation.3">
                  <p:embed/>
                </p:oleObj>
              </mc:Choice>
              <mc:Fallback>
                <p:oleObj name="Equation" r:id="rId5" imgW="42796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6" y="1916117"/>
                        <a:ext cx="3618309" cy="165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3"/>
          <p:cNvGraphicFramePr>
            <a:graphicFrameLocks noChangeAspect="1"/>
          </p:cNvGraphicFramePr>
          <p:nvPr/>
        </p:nvGraphicFramePr>
        <p:xfrm>
          <a:off x="2412207" y="3716338"/>
          <a:ext cx="2983706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7" imgW="3047760" imgH="355320" progId="Equation.3">
                  <p:embed/>
                </p:oleObj>
              </mc:Choice>
              <mc:Fallback>
                <p:oleObj name="Equation" r:id="rId7" imgW="30477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207" y="3716338"/>
                        <a:ext cx="2983706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40822"/>
              </p:ext>
            </p:extLst>
          </p:nvPr>
        </p:nvGraphicFramePr>
        <p:xfrm>
          <a:off x="3512344" y="4437067"/>
          <a:ext cx="4793456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9" imgW="5626080" imgH="1574640" progId="Equation.3">
                  <p:embed/>
                </p:oleObj>
              </mc:Choice>
              <mc:Fallback>
                <p:oleObj name="Equation" r:id="rId9" imgW="56260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344" y="4437067"/>
                        <a:ext cx="4793456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 eaLnBrk="1" hangingPunct="1"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</a:t>
            </a:r>
          </a:p>
          <a:p>
            <a:pPr marL="365760" lvl="1" algn="r" rtl="1" eaLnBrk="1" hangingPunct="1"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1.2 Quadratic Equations</a:t>
            </a:r>
          </a:p>
        </p:txBody>
      </p:sp>
    </p:spTree>
    <p:extLst>
      <p:ext uri="{BB962C8B-B14F-4D97-AF65-F5344CB8AC3E}">
        <p14:creationId xmlns:p14="http://schemas.microsoft.com/office/powerpoint/2010/main" val="118652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70385" y="549275"/>
            <a:ext cx="6858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Example 20 – Solution by Factoring </a:t>
            </a:r>
            <a:r>
              <a:rPr lang="en-US" b="1" dirty="0">
                <a:solidFill>
                  <a:srgbClr val="F484DA"/>
                </a:solidFill>
                <a:latin typeface="Calibri" panose="020F0502020204030204" pitchFamily="34" charset="0"/>
              </a:rPr>
              <a:t>  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Solve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/>
            </a:r>
            <a:b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868210"/>
              </p:ext>
            </p:extLst>
          </p:nvPr>
        </p:nvGraphicFramePr>
        <p:xfrm>
          <a:off x="2878931" y="1196975"/>
          <a:ext cx="702469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3" imgW="634680" imgH="291960" progId="Equation.3">
                  <p:embed/>
                </p:oleObj>
              </mc:Choice>
              <mc:Fallback>
                <p:oleObj name="Equation" r:id="rId3" imgW="634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931" y="1196975"/>
                        <a:ext cx="702469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08851"/>
              </p:ext>
            </p:extLst>
          </p:nvPr>
        </p:nvGraphicFramePr>
        <p:xfrm>
          <a:off x="3325415" y="1916113"/>
          <a:ext cx="2541985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5" imgW="2095200" imgH="1981080" progId="Equation.3">
                  <p:embed/>
                </p:oleObj>
              </mc:Choice>
              <mc:Fallback>
                <p:oleObj name="Equation" r:id="rId5" imgW="209520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415" y="1916113"/>
                        <a:ext cx="2541985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41811" y="-26988"/>
            <a:ext cx="6858001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 eaLnBrk="1" hangingPunct="1"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</a:t>
            </a:r>
          </a:p>
          <a:p>
            <a:pPr marL="365760" lvl="1" algn="r" rtl="1" eaLnBrk="1" hangingPunct="1"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1.2 Quadratic Equations</a:t>
            </a:r>
          </a:p>
        </p:txBody>
      </p:sp>
    </p:spTree>
    <p:extLst>
      <p:ext uri="{BB962C8B-B14F-4D97-AF65-F5344CB8AC3E}">
        <p14:creationId xmlns:p14="http://schemas.microsoft.com/office/powerpoint/2010/main" val="302784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40357" y="327260"/>
            <a:ext cx="8092439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730250" lvl="1" indent="-457200" algn="l" rtl="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Solution by completing the square</a:t>
            </a:r>
          </a:p>
          <a:p>
            <a:pPr algn="l" rt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This method is based on the process of writing the quadratic equation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ax</a:t>
            </a:r>
            <a:r>
              <a:rPr lang="en-US" sz="2800" b="1" i="1" baseline="300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b="1" i="1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0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in the form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, where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 and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 are two constants. 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en-US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Example 21 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– Solving completing the square</a:t>
            </a:r>
          </a:p>
          <a:p>
            <a:pPr algn="l" rtl="0">
              <a:spcBef>
                <a:spcPct val="0"/>
              </a:spcBef>
              <a:buFont typeface="Verdana" panose="020B060403050404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Solve the following equations by completing the square.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a. 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8 = 0</a:t>
            </a: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Solution: </a:t>
            </a:r>
          </a:p>
          <a:p>
            <a:pPr algn="l" rtl="0"/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l" rtl="0">
              <a:buFont typeface="Verdana" panose="020B060403050404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2" y="-26988"/>
            <a:ext cx="6817519" cy="4794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>
              <a:spcAft>
                <a:spcPts val="12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  1.2 Quadratic Equations</a:t>
            </a:r>
          </a:p>
        </p:txBody>
      </p:sp>
      <p:graphicFrame>
        <p:nvGraphicFramePr>
          <p:cNvPr id="2355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621738"/>
              </p:ext>
            </p:extLst>
          </p:nvPr>
        </p:nvGraphicFramePr>
        <p:xfrm>
          <a:off x="3393409" y="3671340"/>
          <a:ext cx="2727722" cy="29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3" imgW="2908080" imgH="2336760" progId="Equation.3">
                  <p:embed/>
                </p:oleObj>
              </mc:Choice>
              <mc:Fallback>
                <p:oleObj name="Equation" r:id="rId3" imgW="290808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409" y="3671340"/>
                        <a:ext cx="2727722" cy="293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394691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94235" y="711404"/>
            <a:ext cx="6156722" cy="514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533400" indent="-533400" algn="l" rtl="0">
              <a:buNone/>
            </a:pPr>
            <a:r>
              <a:rPr lang="en-US" sz="2400" b="1">
                <a:solidFill>
                  <a:srgbClr val="002060"/>
                </a:solidFill>
                <a:latin typeface="Calibri" panose="020F0502020204030204" pitchFamily="34" charset="0"/>
              </a:rPr>
              <a:t>Quadratic Formula</a:t>
            </a:r>
          </a:p>
          <a:p>
            <a:pPr marL="533400" indent="-533400" algn="l" rtl="0"/>
            <a:r>
              <a:rPr lang="en-US" sz="2400" b="1">
                <a:solidFill>
                  <a:srgbClr val="002060"/>
                </a:solidFill>
                <a:latin typeface="Calibri" panose="020F0502020204030204" pitchFamily="34" charset="0"/>
              </a:rPr>
              <a:t>The roots of the quadratic equation</a:t>
            </a:r>
          </a:p>
          <a:p>
            <a:pPr marL="533400" indent="-533400" algn="l" rtl="0"/>
            <a:endParaRPr lang="en-US" sz="2400" b="1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33400" indent="-533400" algn="l" rtl="0">
              <a:buNone/>
            </a:pPr>
            <a:r>
              <a:rPr lang="en-US" sz="2400" b="1">
                <a:solidFill>
                  <a:srgbClr val="002060"/>
                </a:solidFill>
                <a:latin typeface="Calibri" panose="020F0502020204030204" pitchFamily="34" charset="0"/>
              </a:rPr>
              <a:t>can be given as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2" y="-26988"/>
            <a:ext cx="6817519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1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  1.2 Quadratic Equations</a:t>
            </a:r>
          </a:p>
        </p:txBody>
      </p: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3221834" y="1557338"/>
          <a:ext cx="140374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tion" r:id="rId3" imgW="1562040" imgH="291960" progId="Equation.3">
                  <p:embed/>
                </p:oleObj>
              </mc:Choice>
              <mc:Fallback>
                <p:oleObj name="Equation" r:id="rId3" imgW="15620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34" y="1557338"/>
                        <a:ext cx="140374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856455"/>
              </p:ext>
            </p:extLst>
          </p:nvPr>
        </p:nvGraphicFramePr>
        <p:xfrm>
          <a:off x="3839493" y="3526426"/>
          <a:ext cx="1835944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5" imgW="1968480" imgH="672840" progId="Equation.3">
                  <p:embed/>
                </p:oleObj>
              </mc:Choice>
              <mc:Fallback>
                <p:oleObj name="Equation" r:id="rId5" imgW="19684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493" y="3526426"/>
                        <a:ext cx="1835944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301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45" y="1130166"/>
            <a:ext cx="8648300" cy="4889634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                           </a:t>
            </a:r>
            <a:r>
              <a:rPr lang="en-US" sz="28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Very important definitions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2800" b="1" cap="none" dirty="0" smtClean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Natural Numbers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: members of this set {1, 2, 3, …}</a:t>
            </a:r>
            <a:b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2800" b="1" cap="none" dirty="0" smtClean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Real Numbers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: the set of rational and irrational numbers.</a:t>
            </a:r>
            <a:b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2800" b="1" cap="none" dirty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Rational numbers: 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numbers that can be written as a quotient. [p/q where q≠0]</a:t>
            </a:r>
            <a:b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2800" b="1" cap="none" dirty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Irrational numbers: 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a number that can’t be written as a fraction. [ √2 or </a:t>
            </a:r>
            <a:r>
              <a:rPr lang="el-GR" sz="2800" b="1" cap="none" dirty="0" smtClean="0">
                <a:solidFill>
                  <a:schemeClr val="accent1">
                    <a:lumMod val="25000"/>
                  </a:schemeClr>
                </a:solidFill>
              </a:rPr>
              <a:t>π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]</a:t>
            </a:r>
            <a:b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2800" b="1" cap="none" dirty="0" smtClean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Integer:</a:t>
            </a:r>
            <a: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  <a:t> a number in the set { …, -3, -2, -1, 0, 1, 2, 3, … }</a:t>
            </a:r>
            <a:br>
              <a:rPr lang="en-US" sz="2800" b="1" cap="none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ar-EG" sz="2800" b="1" cap="none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ar-EG" sz="2800" b="1" cap="none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86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39468" y="620713"/>
            <a:ext cx="669726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Example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22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– A Quadratic Equation with One Real Root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Solve                                   by the quadratic formula.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Solution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Here </a:t>
            </a:r>
            <a:r>
              <a:rPr lang="en-US" i="1" dirty="0">
                <a:solidFill>
                  <a:srgbClr val="F484D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= </a:t>
            </a:r>
            <a:r>
              <a:rPr lang="en-US" dirty="0" smtClean="0">
                <a:solidFill>
                  <a:srgbClr val="F484DA"/>
                </a:solidFill>
                <a:latin typeface="Calibri" panose="020F0502020204030204" pitchFamily="34" charset="0"/>
              </a:rPr>
              <a:t>4,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484DA"/>
                </a:solidFill>
                <a:latin typeface="Calibri" panose="020F0502020204030204" pitchFamily="34" charset="0"/>
              </a:rPr>
              <a:t> </a:t>
            </a:r>
            <a:r>
              <a:rPr lang="en-US" i="1" dirty="0">
                <a:solidFill>
                  <a:srgbClr val="F484D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F484DA"/>
                </a:solidFill>
                <a:latin typeface="Calibri" panose="020F0502020204030204" pitchFamily="34" charset="0"/>
              </a:rPr>
              <a:t>=-1, 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and </a:t>
            </a:r>
            <a:r>
              <a:rPr lang="en-US" i="1" dirty="0">
                <a:solidFill>
                  <a:srgbClr val="F484D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= </a:t>
            </a:r>
            <a:r>
              <a:rPr lang="en-US" dirty="0" smtClean="0">
                <a:solidFill>
                  <a:srgbClr val="F484DA"/>
                </a:solidFill>
                <a:latin typeface="Calibri" panose="020F0502020204030204" pitchFamily="34" charset="0"/>
              </a:rPr>
              <a:t>15.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484DA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The roots are</a:t>
            </a:r>
          </a:p>
        </p:txBody>
      </p:sp>
      <p:graphicFrame>
        <p:nvGraphicFramePr>
          <p:cNvPr id="266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483493"/>
              </p:ext>
            </p:extLst>
          </p:nvPr>
        </p:nvGraphicFramePr>
        <p:xfrm>
          <a:off x="2302117" y="1318814"/>
          <a:ext cx="1756124" cy="423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117" y="1318814"/>
                        <a:ext cx="1756124" cy="423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50160"/>
              </p:ext>
            </p:extLst>
          </p:nvPr>
        </p:nvGraphicFramePr>
        <p:xfrm>
          <a:off x="4058242" y="2192003"/>
          <a:ext cx="4641783" cy="46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5" imgW="1942920" imgH="2869920" progId="Equation.3">
                  <p:embed/>
                </p:oleObj>
              </mc:Choice>
              <mc:Fallback>
                <p:oleObj name="Equation" r:id="rId5" imgW="1942920" imgH="286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242" y="2192003"/>
                        <a:ext cx="4641783" cy="4665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2" y="-26988"/>
            <a:ext cx="6817519" cy="4794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>
              <a:spcAft>
                <a:spcPts val="12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  1.2 Quadratic Equations</a:t>
            </a:r>
          </a:p>
        </p:txBody>
      </p:sp>
    </p:spTree>
    <p:extLst>
      <p:ext uri="{BB962C8B-B14F-4D97-AF65-F5344CB8AC3E}">
        <p14:creationId xmlns:p14="http://schemas.microsoft.com/office/powerpoint/2010/main" val="1244472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39466" y="1304925"/>
            <a:ext cx="65341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 i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Supposing </a:t>
            </a:r>
            <a:r>
              <a:rPr lang="en-US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b </a:t>
            </a:r>
            <a:r>
              <a:rPr lang="en-US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are two points on the real-number line, the relative positions of two points are as follows</a:t>
            </a:r>
            <a:r>
              <a:rPr lang="en-US" dirty="0">
                <a:solidFill>
                  <a:srgbClr val="F484DA"/>
                </a:solidFill>
              </a:rPr>
              <a:t>: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solidFill>
                <a:srgbClr val="F484DA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i="1" dirty="0">
              <a:solidFill>
                <a:srgbClr val="F484DA"/>
              </a:solidFill>
            </a:endParaRP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06" y="2420938"/>
            <a:ext cx="1807369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43002" y="0"/>
            <a:ext cx="607576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5617" y="549275"/>
            <a:ext cx="6858001" cy="52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1.4 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3756312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39467" y="1008065"/>
            <a:ext cx="634484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 i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We use dots to indicate points on a number line.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2700" dirty="0">
              <a:solidFill>
                <a:srgbClr val="F484DA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700" dirty="0">
              <a:solidFill>
                <a:srgbClr val="F484DA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Suppose that </a:t>
            </a:r>
            <a:r>
              <a:rPr lang="en-US" sz="2700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 &lt; </a:t>
            </a:r>
            <a:r>
              <a:rPr lang="en-US" sz="2700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700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 is between </a:t>
            </a:r>
            <a:r>
              <a:rPr lang="en-US" sz="2700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2700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US" sz="2700" dirty="0">
              <a:solidFill>
                <a:srgbClr val="F484DA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700" i="1" dirty="0">
              <a:solidFill>
                <a:srgbClr val="F484DA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700" b="1" dirty="0">
              <a:solidFill>
                <a:srgbClr val="F484DA"/>
              </a:solidFill>
              <a:latin typeface="Calibri" pitchFamily="34" charset="0"/>
              <a:cs typeface="Calibri" pitchFamily="34" charset="0"/>
            </a:endParaRPr>
          </a:p>
          <a:p>
            <a:pPr marL="274320" indent="-365760">
              <a:lnSpc>
                <a:spcPct val="80000"/>
              </a:lnSpc>
              <a:defRPr/>
            </a:pPr>
            <a:r>
              <a:rPr lang="en-US" sz="2700" b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Inequality</a:t>
            </a:r>
            <a:r>
              <a:rPr lang="en-US" sz="2700" b="1" i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7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is a statement that one number is less than (or greater than) another expression.</a:t>
            </a:r>
          </a:p>
        </p:txBody>
      </p:sp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833" y="1484313"/>
            <a:ext cx="345638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759" y="2997204"/>
            <a:ext cx="3461147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43002" y="-26988"/>
            <a:ext cx="607576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spcAft>
                <a:spcPts val="12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1.4 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705840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497032" y="129912"/>
            <a:ext cx="5721730" cy="1410133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Rules for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Inequalities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43002" y="-26988"/>
            <a:ext cx="607576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ctr" rtl="1" eaLnBrk="1" hangingPunct="1">
              <a:spcAft>
                <a:spcPts val="12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  1.4 Linear Inequalities</a:t>
            </a:r>
          </a:p>
        </p:txBody>
      </p:sp>
      <p:graphicFrame>
        <p:nvGraphicFramePr>
          <p:cNvPr id="399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99472"/>
              </p:ext>
            </p:extLst>
          </p:nvPr>
        </p:nvGraphicFramePr>
        <p:xfrm>
          <a:off x="863851" y="2223436"/>
          <a:ext cx="7741136" cy="325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3" imgW="2869920" imgH="888840" progId="Equation.3">
                  <p:embed/>
                </p:oleObj>
              </mc:Choice>
              <mc:Fallback>
                <p:oleObj name="Equation" r:id="rId3" imgW="28699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851" y="2223436"/>
                        <a:ext cx="7741136" cy="325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9917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439466" y="935040"/>
            <a:ext cx="6561534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Linear inequality</a:t>
            </a:r>
            <a:r>
              <a:rPr lang="en-US" sz="36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can be written in the form</a:t>
            </a:r>
          </a:p>
          <a:p>
            <a:pPr algn="ctr">
              <a:spcBef>
                <a:spcPct val="20000"/>
              </a:spcBef>
              <a:spcAft>
                <a:spcPts val="1200"/>
              </a:spcAft>
            </a:pPr>
            <a:r>
              <a:rPr lang="en-US" sz="3600" i="1" dirty="0">
                <a:solidFill>
                  <a:srgbClr val="C00000"/>
                </a:solidFill>
                <a:latin typeface="Calibri" panose="020F0502020204030204" pitchFamily="34" charset="0"/>
              </a:rPr>
              <a:t>ax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 + </a:t>
            </a:r>
            <a:r>
              <a:rPr lang="en-US" sz="3600" i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 &lt; 0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	where </a:t>
            </a:r>
            <a:r>
              <a:rPr lang="en-US" sz="3600" i="1" dirty="0">
                <a:solidFill>
                  <a:srgbClr val="C00000"/>
                </a:solidFill>
                <a:latin typeface="Calibri" panose="020F0502020204030204" pitchFamily="34" charset="0"/>
              </a:rPr>
              <a:t>a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and </a:t>
            </a:r>
            <a:r>
              <a:rPr lang="en-US" sz="3600" i="1" dirty="0">
                <a:solidFill>
                  <a:srgbClr val="C00000"/>
                </a:solidFill>
                <a:latin typeface="Calibri" panose="020F0502020204030204" pitchFamily="34" charset="0"/>
              </a:rPr>
              <a:t>b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are constants and </a:t>
            </a:r>
            <a:r>
              <a:rPr lang="en-US" sz="3600" i="1" dirty="0">
                <a:solidFill>
                  <a:srgbClr val="C00000"/>
                </a:solidFill>
                <a:latin typeface="Calibri" panose="020F0502020204030204" pitchFamily="34" charset="0"/>
              </a:rPr>
              <a:t>a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 ≠ 0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To </a:t>
            </a: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solve</a:t>
            </a:r>
            <a:r>
              <a:rPr lang="en-US" sz="36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an inequality involving a variable is to find all values of the variable for which the inequality is true.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2884957"/>
                  </p:ext>
                </p:extLst>
              </p:nvPr>
            </p:nvGraphicFramePr>
            <p:xfrm>
              <a:off x="1053967" y="546411"/>
              <a:ext cx="7031256" cy="5943600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2343752"/>
                    <a:gridCol w="2343752"/>
                    <a:gridCol w="2343752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Inequality</a:t>
                          </a:r>
                          <a:r>
                            <a:rPr lang="en-US" sz="2800" b="1" baseline="0" dirty="0" smtClean="0">
                              <a:solidFill>
                                <a:srgbClr val="002060"/>
                              </a:solidFill>
                            </a:rPr>
                            <a:t> notation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Type of interval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Interval 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notationx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a≤x≤b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Closed 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[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]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a≤x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&lt;b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Semi- 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[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a&lt;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x≤b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Semi- 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]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a&lt;x&lt;b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Open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x≥a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[a,</a:t>
                          </a:r>
                          <a14:m>
                            <m:oMath xmlns:m="http://schemas.openxmlformats.org/officeDocument/2006/math">
                              <m:r>
                                <a:rPr lang="el-GR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X&gt;a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Open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(a,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∞)</m:t>
                              </m:r>
                            </m:oMath>
                          </a14:m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x≤a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∞,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X&lt;a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Open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∞,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68580" marR="6858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9916534"/>
                  </p:ext>
                </p:extLst>
              </p:nvPr>
            </p:nvGraphicFramePr>
            <p:xfrm>
              <a:off x="1405289" y="546411"/>
              <a:ext cx="9375006" cy="5090160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3125002"/>
                    <a:gridCol w="3125002"/>
                    <a:gridCol w="3125002"/>
                  </a:tblGrid>
                  <a:tr h="9448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Inequality</a:t>
                          </a:r>
                          <a:r>
                            <a:rPr lang="en-US" sz="2800" b="1" baseline="0" dirty="0" smtClean="0">
                              <a:solidFill>
                                <a:srgbClr val="002060"/>
                              </a:solidFill>
                            </a:rPr>
                            <a:t> notation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Type of interval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Interval 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notationx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a≤x≤b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Closed 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[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]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a≤x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&lt;b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Semi- 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[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a&lt;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x≤b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Semi- 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]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a&lt;x&lt;b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Open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(</a:t>
                          </a: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a,b</a:t>
                          </a: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x≥a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EG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195" t="-595294" r="-390" b="-33294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X&gt;a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Open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EG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195" t="-695294" r="-390" b="-23294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x≤a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Closed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EG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195" t="-795294" r="-390" b="-13294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X&lt;a</a:t>
                          </a:r>
                          <a:endParaRPr lang="ar-EG" sz="2800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 smtClean="0">
                              <a:solidFill>
                                <a:srgbClr val="002060"/>
                              </a:solidFill>
                            </a:rPr>
                            <a:t>Open</a:t>
                          </a:r>
                          <a:endParaRPr lang="ar-EG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EG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195" t="-895294" r="-390" b="-3294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02762262"/>
      </p:ext>
    </p:extLst>
  </p:cSld>
  <p:clrMapOvr>
    <a:masterClrMapping/>
  </p:clrMapOvr>
  <p:transition spd="slow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143000" y="176217"/>
            <a:ext cx="68580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Example 37 – Solving a Linear Inequality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494237" y="1196979"/>
            <a:ext cx="634484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Solve 2(x – 3) &lt; 4</a:t>
            </a:r>
            <a:endParaRPr lang="en-US" dirty="0">
              <a:solidFill>
                <a:srgbClr val="F484DA"/>
              </a:solidFill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1547813" y="1862141"/>
            <a:ext cx="62912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  <a:r>
              <a:rPr lang="en-US" dirty="0">
                <a:solidFill>
                  <a:srgbClr val="F484DA"/>
                </a:solidFill>
                <a:latin typeface="Calibri" panose="020F0502020204030204" pitchFamily="34" charset="0"/>
              </a:rPr>
              <a:t> Replace inequality by equivalent inequalities</a:t>
            </a:r>
          </a:p>
        </p:txBody>
      </p:sp>
      <p:graphicFrame>
        <p:nvGraphicFramePr>
          <p:cNvPr id="41989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3762377" y="2565404"/>
          <a:ext cx="1651397" cy="31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3" imgW="1688760" imgH="2438280" progId="Equation.3">
                  <p:embed/>
                </p:oleObj>
              </mc:Choice>
              <mc:Fallback>
                <p:oleObj name="Equation" r:id="rId3" imgW="1688760" imgH="24382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7" y="2565404"/>
                        <a:ext cx="1651397" cy="317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43000" y="-26988"/>
            <a:ext cx="68580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spcAft>
                <a:spcPts val="18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  1.4 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4268326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7632"/>
              </p:ext>
            </p:extLst>
          </p:nvPr>
        </p:nvGraphicFramePr>
        <p:xfrm>
          <a:off x="2514600" y="1908821"/>
          <a:ext cx="2838789" cy="449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3" imgW="1079280" imgH="1282680" progId="Equation.3">
                  <p:embed/>
                </p:oleObj>
              </mc:Choice>
              <mc:Fallback>
                <p:oleObj name="Equation" r:id="rId3" imgW="1079280" imgH="12826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8821"/>
                        <a:ext cx="2838789" cy="4498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43000" y="176217"/>
            <a:ext cx="68580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Example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38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– Solving a Linear Inequality</a:t>
            </a:r>
          </a:p>
        </p:txBody>
      </p:sp>
    </p:spTree>
    <p:extLst>
      <p:ext uri="{BB962C8B-B14F-4D97-AF65-F5344CB8AC3E}">
        <p14:creationId xmlns:p14="http://schemas.microsoft.com/office/powerpoint/2010/main" val="1648990742"/>
      </p:ext>
    </p:extLst>
  </p:cSld>
  <p:clrMapOvr>
    <a:masterClrMapping/>
  </p:clrMapOvr>
  <p:transition spd="slow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1143000" y="184154"/>
            <a:ext cx="685800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Example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39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– Solving a Linear Inequality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439467" y="1268417"/>
            <a:ext cx="634484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Solve</a:t>
            </a:r>
          </a:p>
        </p:txBody>
      </p:sp>
      <p:graphicFrame>
        <p:nvGraphicFramePr>
          <p:cNvPr id="43012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2627710" y="2276475"/>
          <a:ext cx="2071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3" imgW="2831760" imgH="3124080" progId="Equation.3">
                  <p:embed/>
                </p:oleObj>
              </mc:Choice>
              <mc:Fallback>
                <p:oleObj name="Equation" r:id="rId3" imgW="2831760" imgH="3124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10" y="2276475"/>
                        <a:ext cx="2071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558" y="2701929"/>
            <a:ext cx="20002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Rectangle 13"/>
          <p:cNvSpPr>
            <a:spLocks noChangeArrowheads="1"/>
          </p:cNvSpPr>
          <p:nvPr/>
        </p:nvSpPr>
        <p:spPr bwMode="auto">
          <a:xfrm>
            <a:off x="1439467" y="2205042"/>
            <a:ext cx="634484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43000" y="2"/>
            <a:ext cx="6858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>
              <a:lnSpc>
                <a:spcPct val="80000"/>
              </a:lnSpc>
              <a:spcBef>
                <a:spcPct val="50000"/>
              </a:spcBef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Chapter 1: Equations and Inequalities </a:t>
            </a:r>
          </a:p>
          <a:p>
            <a:pPr lvl="1" algn="r" rtl="1" eaLnBrk="1" hangingPunct="1">
              <a:spcAft>
                <a:spcPts val="1800"/>
              </a:spcAft>
            </a:pPr>
            <a:r>
              <a:rPr lang="en-US" sz="1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        1.4 Linear Inequalities</a:t>
            </a:r>
          </a:p>
        </p:txBody>
      </p:sp>
      <p:sp>
        <p:nvSpPr>
          <p:cNvPr id="43016" name="Rectangle 12"/>
          <p:cNvSpPr>
            <a:spLocks noChangeArrowheads="1"/>
          </p:cNvSpPr>
          <p:nvPr/>
        </p:nvSpPr>
        <p:spPr bwMode="auto">
          <a:xfrm>
            <a:off x="1494237" y="5805488"/>
            <a:ext cx="3240881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F484DA"/>
                </a:solidFill>
              </a:rPr>
              <a:t>The solution is</a:t>
            </a:r>
          </a:p>
        </p:txBody>
      </p:sp>
      <p:graphicFrame>
        <p:nvGraphicFramePr>
          <p:cNvPr id="430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3640"/>
              </p:ext>
            </p:extLst>
          </p:nvPr>
        </p:nvGraphicFramePr>
        <p:xfrm>
          <a:off x="2630090" y="1125542"/>
          <a:ext cx="217051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6" imgW="2247840" imgH="609480" progId="Equation.3">
                  <p:embed/>
                </p:oleObj>
              </mc:Choice>
              <mc:Fallback>
                <p:oleObj name="Equation" r:id="rId6" imgW="2247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090" y="1125542"/>
                        <a:ext cx="217051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772498"/>
              </p:ext>
            </p:extLst>
          </p:nvPr>
        </p:nvGraphicFramePr>
        <p:xfrm>
          <a:off x="4393406" y="5591175"/>
          <a:ext cx="864394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8" imgW="609600" imgH="457200" progId="Equation.3">
                  <p:embed/>
                </p:oleObj>
              </mc:Choice>
              <mc:Fallback>
                <p:oleObj name="Equation" r:id="rId8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406" y="5591175"/>
                        <a:ext cx="864394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6818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494237" y="1341438"/>
            <a:ext cx="6344840" cy="45720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l" rtl="0">
              <a:buNone/>
            </a:pPr>
            <a:r>
              <a:rPr lang="en-US" sz="2400" dirty="0">
                <a:latin typeface="Calibri" panose="020F0502020204030204" pitchFamily="34" charset="0"/>
              </a:rPr>
              <a:t>On real-number line, the distance of 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 from 0 is called the </a:t>
            </a:r>
            <a:r>
              <a:rPr lang="en-US" sz="2400" b="1" dirty="0">
                <a:latin typeface="Calibri" panose="020F0502020204030204" pitchFamily="34" charset="0"/>
              </a:rPr>
              <a:t>absolute value </a:t>
            </a:r>
            <a:r>
              <a:rPr lang="en-US" sz="2400" dirty="0">
                <a:latin typeface="Calibri" panose="020F0502020204030204" pitchFamily="34" charset="0"/>
              </a:rPr>
              <a:t>of 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, denoted as │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│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l" rtl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683" y="1373203"/>
            <a:ext cx="2213372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43000" y="549275"/>
            <a:ext cx="6858000" cy="5207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1.6 Absolute Value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94235" y="4164750"/>
            <a:ext cx="6237684" cy="24622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DEFINITION, the number obtained when its sign is ignored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The </a:t>
            </a:r>
            <a:r>
              <a:rPr lang="en-US" sz="2700" b="1" dirty="0">
                <a:solidFill>
                  <a:srgbClr val="F484DA"/>
                </a:solidFill>
                <a:latin typeface="Calibri" panose="020F0502020204030204" pitchFamily="34" charset="0"/>
              </a:rPr>
              <a:t>absolute value</a:t>
            </a:r>
            <a:r>
              <a:rPr lang="en-US" sz="2700" b="1" i="1" dirty="0">
                <a:solidFill>
                  <a:srgbClr val="F484DA"/>
                </a:solidFill>
                <a:latin typeface="Calibri" panose="020F0502020204030204" pitchFamily="34" charset="0"/>
              </a:rPr>
              <a:t> 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of a real number </a:t>
            </a:r>
            <a:r>
              <a:rPr lang="en-US" sz="27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, written │</a:t>
            </a:r>
            <a:r>
              <a:rPr lang="en-US" sz="27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│, is defined by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>
              <a:solidFill>
                <a:srgbClr val="F484DA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>
              <a:solidFill>
                <a:srgbClr val="F484DA"/>
              </a:solidFill>
            </a:endParaRPr>
          </a:p>
        </p:txBody>
      </p:sp>
      <p:graphicFrame>
        <p:nvGraphicFramePr>
          <p:cNvPr id="47111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01041473"/>
              </p:ext>
            </p:extLst>
          </p:nvPr>
        </p:nvGraphicFramePr>
        <p:xfrm>
          <a:off x="4935737" y="5562600"/>
          <a:ext cx="164663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5" imgW="1777680" imgH="711000" progId="Equation.3">
                  <p:embed/>
                </p:oleObj>
              </mc:Choice>
              <mc:Fallback>
                <p:oleObj name="Equation" r:id="rId5" imgW="1777680" imgH="7110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737" y="5562600"/>
                        <a:ext cx="1646635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730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60" y="685803"/>
            <a:ext cx="8344490" cy="3615267"/>
          </a:xfrm>
        </p:spPr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integer is a rational number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rational number is a real number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rational numbers consist of all decimal numbers</a:t>
            </a:r>
            <a:endParaRPr lang="ar-EG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9331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1143000" y="692151"/>
            <a:ext cx="685800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Example 46 – Solving Absolute-Value Equations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94235" y="1196975"/>
            <a:ext cx="6453188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lphaLcPeriod"/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Solve │x – 3│ = 2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lphaLcPeriod"/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Solve │7 – 3</a:t>
            </a:r>
            <a:r>
              <a:rPr lang="en-US" sz="27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 │ = 5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lphaLcPeriod"/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Solve │x – 4 │ = –3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2700" b="1" dirty="0">
                <a:solidFill>
                  <a:srgbClr val="0070C0"/>
                </a:solidFill>
                <a:latin typeface="Calibri" panose="020F0502020204030204" pitchFamily="34" charset="0"/>
              </a:rPr>
              <a:t>Solution: </a:t>
            </a:r>
          </a:p>
          <a:p>
            <a:pPr eaLnBrk="1" hangingPunct="1">
              <a:spcBef>
                <a:spcPct val="20000"/>
              </a:spcBef>
            </a:pPr>
            <a:endParaRPr lang="en-US" sz="2400" dirty="0">
              <a:solidFill>
                <a:srgbClr val="F484DA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sz="2400" dirty="0">
              <a:solidFill>
                <a:srgbClr val="F484DA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sz="2400" dirty="0">
              <a:solidFill>
                <a:srgbClr val="F484DA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sz="2400" dirty="0">
              <a:solidFill>
                <a:srgbClr val="F484DA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484DA"/>
                </a:solidFill>
              </a:rPr>
              <a:t>c. 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The absolute value of a number is never negative. The    solution set is </a:t>
            </a:r>
            <a:r>
              <a:rPr lang="en-US" sz="2700" dirty="0">
                <a:solidFill>
                  <a:srgbClr val="F484DA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</a:t>
            </a:r>
            <a:r>
              <a:rPr lang="en-US" sz="2700" dirty="0">
                <a:solidFill>
                  <a:srgbClr val="F484DA"/>
                </a:solidFill>
                <a:latin typeface="Tahoma" panose="020B0604030504040204" pitchFamily="34" charset="0"/>
              </a:rPr>
              <a:t>.</a:t>
            </a:r>
            <a:endParaRPr lang="en-US" sz="2700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43000" y="-26988"/>
            <a:ext cx="68580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spcAft>
                <a:spcPts val="18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1.6 Absolute Value</a:t>
            </a:r>
          </a:p>
        </p:txBody>
      </p:sp>
      <p:pic>
        <p:nvPicPr>
          <p:cNvPr id="481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544" y="2708279"/>
            <a:ext cx="19431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4" name="Object 1"/>
          <p:cNvGraphicFramePr>
            <a:graphicFrameLocks noChangeAspect="1"/>
          </p:cNvGraphicFramePr>
          <p:nvPr/>
        </p:nvGraphicFramePr>
        <p:xfrm>
          <a:off x="1547813" y="4508504"/>
          <a:ext cx="25384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4" imgW="2577960" imgH="660240" progId="Equation.3">
                  <p:embed/>
                </p:oleObj>
              </mc:Choice>
              <mc:Fallback>
                <p:oleObj name="Equation" r:id="rId4" imgW="25779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08504"/>
                        <a:ext cx="25384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2"/>
          <p:cNvGraphicFramePr>
            <a:graphicFrameLocks noChangeAspect="1"/>
          </p:cNvGraphicFramePr>
          <p:nvPr/>
        </p:nvGraphicFramePr>
        <p:xfrm>
          <a:off x="1547815" y="3500442"/>
          <a:ext cx="2308622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6" imgW="2336760" imgH="685800" progId="Equation.3">
                  <p:embed/>
                </p:oleObj>
              </mc:Choice>
              <mc:Fallback>
                <p:oleObj name="Equation" r:id="rId6" imgW="2336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5" y="3500442"/>
                        <a:ext cx="2308622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6756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812" y="692150"/>
            <a:ext cx="6453188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 i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Absolute-Value Inequalities</a:t>
            </a:r>
            <a:endParaRPr lang="en-US" dirty="0">
              <a:solidFill>
                <a:srgbClr val="F484DA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solidFill>
                  <a:srgbClr val="F484DA"/>
                </a:solidFill>
                <a:latin typeface="Calibri" pitchFamily="34" charset="0"/>
              </a:rPr>
              <a:t>A summary of the solutions to absolute-value inequalities:</a:t>
            </a:r>
          </a:p>
        </p:txBody>
      </p:sp>
      <p:pic>
        <p:nvPicPr>
          <p:cNvPr id="4915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607" y="2215616"/>
            <a:ext cx="6405106" cy="427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43000" y="-26988"/>
            <a:ext cx="68580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spcAft>
                <a:spcPts val="18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  1.6 Absolute Value</a:t>
            </a:r>
          </a:p>
        </p:txBody>
      </p:sp>
    </p:spTree>
    <p:extLst>
      <p:ext uri="{BB962C8B-B14F-4D97-AF65-F5344CB8AC3E}">
        <p14:creationId xmlns:p14="http://schemas.microsoft.com/office/powerpoint/2010/main" val="2861043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5"/>
          <p:cNvSpPr txBox="1">
            <a:spLocks noChangeArrowheads="1"/>
          </p:cNvSpPr>
          <p:nvPr/>
        </p:nvSpPr>
        <p:spPr bwMode="auto">
          <a:xfrm>
            <a:off x="1115616" y="606426"/>
            <a:ext cx="6696076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r" rt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0070C0"/>
                </a:solidFill>
                <a:latin typeface="Calibri" panose="020F0502020204030204" pitchFamily="34" charset="0"/>
              </a:rPr>
              <a:t>Example 48 – Solving Absolute-Value Inequalities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426370" y="1049342"/>
            <a:ext cx="629126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Solve the following Inequalities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a. │</a:t>
            </a:r>
            <a:r>
              <a:rPr lang="en-US" sz="27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 + 5│ ≥ 7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1426369" y="2138367"/>
            <a:ext cx="6506766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700" b="1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43000" y="-26988"/>
            <a:ext cx="68580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spcAft>
                <a:spcPts val="18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 1.6 Absolute Value</a:t>
            </a:r>
          </a:p>
        </p:txBody>
      </p:sp>
      <p:graphicFrame>
        <p:nvGraphicFramePr>
          <p:cNvPr id="50182" name="Object 1"/>
          <p:cNvGraphicFramePr>
            <a:graphicFrameLocks noChangeAspect="1"/>
          </p:cNvGraphicFramePr>
          <p:nvPr/>
        </p:nvGraphicFramePr>
        <p:xfrm>
          <a:off x="4529138" y="3321050"/>
          <a:ext cx="8572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3321050"/>
                        <a:ext cx="85725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243618"/>
              </p:ext>
            </p:extLst>
          </p:nvPr>
        </p:nvGraphicFramePr>
        <p:xfrm>
          <a:off x="3037285" y="2443163"/>
          <a:ext cx="3423674" cy="130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5" imgW="2108160" imgH="660240" progId="Equation.3">
                  <p:embed/>
                </p:oleObj>
              </mc:Choice>
              <mc:Fallback>
                <p:oleObj name="Equation" r:id="rId5" imgW="2108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285" y="2443163"/>
                        <a:ext cx="3423674" cy="1304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811531"/>
              </p:ext>
            </p:extLst>
          </p:nvPr>
        </p:nvGraphicFramePr>
        <p:xfrm>
          <a:off x="3265886" y="4795838"/>
          <a:ext cx="2704185" cy="200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Equation" r:id="rId7" imgW="2006280" imgH="1117440" progId="Equation.3">
                  <p:embed/>
                </p:oleObj>
              </mc:Choice>
              <mc:Fallback>
                <p:oleObj name="Equation" r:id="rId7" imgW="20062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886" y="4795838"/>
                        <a:ext cx="2704185" cy="2009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5" name="Rectangle 3"/>
          <p:cNvSpPr>
            <a:spLocks noChangeArrowheads="1"/>
          </p:cNvSpPr>
          <p:nvPr/>
        </p:nvSpPr>
        <p:spPr bwMode="auto">
          <a:xfrm>
            <a:off x="1538288" y="3716340"/>
            <a:ext cx="6291263" cy="54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b. │3</a:t>
            </a:r>
            <a:r>
              <a:rPr lang="en-US" sz="27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 – 4│ &lt; 1</a:t>
            </a:r>
          </a:p>
        </p:txBody>
      </p:sp>
      <p:sp>
        <p:nvSpPr>
          <p:cNvPr id="50186" name="Text Box 6"/>
          <p:cNvSpPr txBox="1">
            <a:spLocks noChangeArrowheads="1"/>
          </p:cNvSpPr>
          <p:nvPr/>
        </p:nvSpPr>
        <p:spPr bwMode="auto">
          <a:xfrm>
            <a:off x="1540669" y="4365625"/>
            <a:ext cx="650676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700" b="1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</p:spTree>
    <p:extLst>
      <p:ext uri="{BB962C8B-B14F-4D97-AF65-F5344CB8AC3E}">
        <p14:creationId xmlns:p14="http://schemas.microsoft.com/office/powerpoint/2010/main" val="2888483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1534718" y="896942"/>
            <a:ext cx="6587728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dirty="0">
              <a:solidFill>
                <a:srgbClr val="F484DA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6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6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dirty="0">
                <a:solidFill>
                  <a:srgbClr val="F484DA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3│3 – 2x│ + 4 ≤ 7 can be written as │3 – 2x│≤ 1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dirty="0">
                <a:solidFill>
                  <a:srgbClr val="F484DA"/>
                </a:solidFill>
                <a:latin typeface="Calibri" panose="020F0502020204030204" pitchFamily="34" charset="0"/>
              </a:rPr>
              <a:t>Using the properties we have 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endParaRPr lang="en-US" sz="26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endParaRPr lang="en-US" sz="2600" dirty="0" smtClean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endParaRPr lang="en-US" sz="26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endParaRPr lang="en-US" sz="26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sz="2600" dirty="0">
                <a:solidFill>
                  <a:srgbClr val="F484DA"/>
                </a:solidFill>
                <a:latin typeface="Calibri" panose="020F0502020204030204" pitchFamily="34" charset="0"/>
              </a:rPr>
              <a:t>We write it as [</a:t>
            </a:r>
            <a:r>
              <a:rPr lang="en-US" sz="2600" dirty="0" smtClean="0">
                <a:solidFill>
                  <a:srgbClr val="F484DA"/>
                </a:solidFill>
                <a:latin typeface="Calibri" panose="020F0502020204030204" pitchFamily="34" charset="0"/>
              </a:rPr>
              <a:t>1,2]</a:t>
            </a:r>
            <a:endParaRPr lang="en-US" sz="2600" dirty="0">
              <a:solidFill>
                <a:srgbClr val="F484D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143000" y="-26988"/>
            <a:ext cx="6858000" cy="69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1.6 Absolute Value </a:t>
            </a:r>
          </a:p>
          <a:p>
            <a:pPr marL="365760" lvl="1" algn="r" rtl="1" eaLnBrk="1" hangingPunct="1"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   Example 48 - Solving Absolute-Value Inequalities</a:t>
            </a:r>
          </a:p>
        </p:txBody>
      </p:sp>
      <p:graphicFrame>
        <p:nvGraphicFramePr>
          <p:cNvPr id="5120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734909"/>
              </p:ext>
            </p:extLst>
          </p:nvPr>
        </p:nvGraphicFramePr>
        <p:xfrm>
          <a:off x="5535229" y="2832911"/>
          <a:ext cx="1440656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3" imgW="1485720" imgH="1371600" progId="Equation.3">
                  <p:embed/>
                </p:oleObj>
              </mc:Choice>
              <mc:Fallback>
                <p:oleObj name="Equation" r:id="rId3" imgW="148572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229" y="2832911"/>
                        <a:ext cx="1440656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Rectangle 3"/>
          <p:cNvSpPr>
            <a:spLocks noChangeArrowheads="1"/>
          </p:cNvSpPr>
          <p:nvPr/>
        </p:nvSpPr>
        <p:spPr bwMode="auto">
          <a:xfrm>
            <a:off x="1510904" y="896942"/>
            <a:ext cx="6291263" cy="54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c. 3│3 – 2</a:t>
            </a:r>
            <a:r>
              <a:rPr lang="en-US" sz="27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700" dirty="0">
                <a:solidFill>
                  <a:srgbClr val="F484DA"/>
                </a:solidFill>
                <a:latin typeface="Calibri" panose="020F0502020204030204" pitchFamily="34" charset="0"/>
              </a:rPr>
              <a:t>│ + 4 ≤ 7</a:t>
            </a:r>
            <a:endParaRPr lang="en-US" sz="2700" dirty="0">
              <a:solidFill>
                <a:srgbClr val="F484DA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1534718" y="1446217"/>
            <a:ext cx="650676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700" b="1" dirty="0">
                <a:solidFill>
                  <a:srgbClr val="0070C0"/>
                </a:solidFill>
                <a:latin typeface="Calibri" panose="020F0502020204030204" pitchFamily="34" charset="0"/>
              </a:rPr>
              <a:t>Solution:</a:t>
            </a:r>
          </a:p>
        </p:txBody>
      </p:sp>
    </p:spTree>
    <p:extLst>
      <p:ext uri="{BB962C8B-B14F-4D97-AF65-F5344CB8AC3E}">
        <p14:creationId xmlns:p14="http://schemas.microsoft.com/office/powerpoint/2010/main" val="2052235510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143000" y="-26988"/>
            <a:ext cx="6858000" cy="47942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algn="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Chapter 1: Equations and Inequalities </a:t>
            </a:r>
          </a:p>
          <a:p>
            <a:pPr marL="365760" lvl="1" algn="r" rtl="1" eaLnBrk="1" hangingPunct="1">
              <a:spcAft>
                <a:spcPts val="180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54906" y="222252"/>
            <a:ext cx="6858000" cy="52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Key Terms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0429" y="701680"/>
            <a:ext cx="6103144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1.1  </a:t>
            </a:r>
            <a:r>
              <a:rPr lang="en-US" sz="2400" b="1" dirty="0">
                <a:solidFill>
                  <a:srgbClr val="F484DA"/>
                </a:solidFill>
                <a:latin typeface="Calibri" panose="020F0502020204030204" pitchFamily="34" charset="0"/>
              </a:rPr>
              <a:t>Linear Equations   </a:t>
            </a:r>
          </a:p>
          <a:p>
            <a:r>
              <a:rPr lang="en-GB" sz="2400" dirty="0">
                <a:solidFill>
                  <a:srgbClr val="F484DA"/>
                </a:solidFill>
                <a:latin typeface="Calibri" panose="020F0502020204030204" pitchFamily="34" charset="0"/>
              </a:rPr>
              <a:t>empty set; equation; linear equation; root; solutions; solution set; variable</a:t>
            </a:r>
          </a:p>
          <a:p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1.2  </a:t>
            </a:r>
            <a:r>
              <a:rPr lang="en-US" sz="2400" b="1" dirty="0">
                <a:solidFill>
                  <a:srgbClr val="F484DA"/>
                </a:solidFill>
                <a:latin typeface="Calibri" panose="020F0502020204030204" pitchFamily="34" charset="0"/>
              </a:rPr>
              <a:t>Quadratic Equations                                                       </a:t>
            </a:r>
            <a:r>
              <a:rPr lang="en-US" sz="2400" dirty="0">
                <a:solidFill>
                  <a:srgbClr val="F484DA"/>
                </a:solidFill>
                <a:latin typeface="Calibri" panose="020F0502020204030204" pitchFamily="34" charset="0"/>
              </a:rPr>
              <a:t>quadratic equation                                                         </a:t>
            </a:r>
          </a:p>
          <a:p>
            <a:endParaRPr lang="en-GB" sz="2400" dirty="0">
              <a:solidFill>
                <a:srgbClr val="F484DA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1.4  </a:t>
            </a:r>
            <a:r>
              <a:rPr lang="en-US" sz="2400" b="1" dirty="0">
                <a:solidFill>
                  <a:srgbClr val="F484DA"/>
                </a:solidFill>
                <a:latin typeface="Calibri" panose="020F0502020204030204" pitchFamily="34" charset="0"/>
              </a:rPr>
              <a:t>Linear Inequalities                                       </a:t>
            </a:r>
          </a:p>
          <a:p>
            <a:r>
              <a:rPr lang="en-GB" sz="2400" dirty="0">
                <a:solidFill>
                  <a:srgbClr val="F484DA"/>
                </a:solidFill>
                <a:latin typeface="Calibri" panose="020F0502020204030204" pitchFamily="34" charset="0"/>
              </a:rPr>
              <a:t>closed interval; endpoints; inequality; interval; linear inequality in </a:t>
            </a:r>
            <a:r>
              <a:rPr lang="en-GB" sz="24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GB" sz="2400" dirty="0">
                <a:solidFill>
                  <a:srgbClr val="F484DA"/>
                </a:solidFill>
                <a:latin typeface="Calibri" panose="020F0502020204030204" pitchFamily="34" charset="0"/>
              </a:rPr>
              <a:t>; open interval</a:t>
            </a:r>
          </a:p>
          <a:p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Section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1.6  </a:t>
            </a:r>
            <a:r>
              <a:rPr lang="en-US" sz="2400" b="1" dirty="0">
                <a:solidFill>
                  <a:srgbClr val="F484DA"/>
                </a:solidFill>
                <a:latin typeface="Calibri" panose="020F0502020204030204" pitchFamily="34" charset="0"/>
              </a:rPr>
              <a:t>Absolute Value                                           </a:t>
            </a:r>
          </a:p>
          <a:p>
            <a:r>
              <a:rPr lang="en-US" sz="2400" dirty="0">
                <a:solidFill>
                  <a:srgbClr val="F484DA"/>
                </a:solidFill>
                <a:latin typeface="Calibri" panose="020F0502020204030204" pitchFamily="34" charset="0"/>
              </a:rPr>
              <a:t>absolute value, |</a:t>
            </a:r>
            <a:r>
              <a:rPr lang="en-US" sz="2400" i="1" dirty="0">
                <a:solidFill>
                  <a:srgbClr val="F484DA"/>
                </a:solidFill>
                <a:latin typeface="Calibri" panose="020F0502020204030204" pitchFamily="34" charset="0"/>
              </a:rPr>
              <a:t>x</a:t>
            </a:r>
            <a:r>
              <a:rPr lang="en-US" sz="2400" dirty="0">
                <a:solidFill>
                  <a:srgbClr val="F484DA"/>
                </a:solidFill>
                <a:latin typeface="Calibri" panose="020F0502020204030204" pitchFamily="34" charset="0"/>
              </a:rPr>
              <a:t>|; union, U</a:t>
            </a:r>
          </a:p>
        </p:txBody>
      </p:sp>
    </p:spTree>
    <p:extLst>
      <p:ext uri="{BB962C8B-B14F-4D97-AF65-F5344CB8AC3E}">
        <p14:creationId xmlns:p14="http://schemas.microsoft.com/office/powerpoint/2010/main" val="197015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7813" y="427947"/>
            <a:ext cx="6858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000" dirty="0">
                <a:solidFill>
                  <a:srgbClr val="F8B5E8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0.2 Some Properties of Real Numbers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35086" y="1064239"/>
            <a:ext cx="6156722" cy="4197216"/>
          </a:xfrm>
          <a:prstGeom prst="rect">
            <a:avLst/>
          </a:prstGeom>
          <a:noFill/>
          <a:ln/>
          <a:extLst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 rtl="0">
              <a:buClr>
                <a:srgbClr val="F484DA"/>
              </a:buClr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Important properties of real numbers</a:t>
            </a:r>
          </a:p>
          <a:p>
            <a:pPr marL="533400" indent="-533400" algn="l" rtl="0">
              <a:buClr>
                <a:srgbClr val="F484DA"/>
              </a:buClr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Transitive Property of Equality</a:t>
            </a:r>
          </a:p>
          <a:p>
            <a:pPr marL="533400" indent="-533400" algn="l" rtl="0">
              <a:buClr>
                <a:srgbClr val="F484DA"/>
              </a:buClr>
              <a:buFontTx/>
              <a:buAutoNum type="arabicPeriod"/>
            </a:pPr>
            <a:endParaRPr lang="en-US" sz="24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33400" indent="-533400" algn="l" rtl="0">
              <a:buClr>
                <a:srgbClr val="F484DA"/>
              </a:buClr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Closure Properties of Addition and Multiplication</a:t>
            </a:r>
          </a:p>
          <a:p>
            <a:pPr marL="533400" indent="-533400" algn="l" rtl="0">
              <a:buClr>
                <a:srgbClr val="F484DA"/>
              </a:buClr>
              <a:buFont typeface="Verdana" panose="020B0604030504040204" pitchFamily="34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Any two numbers can be added or multiplied and the result is real number</a:t>
            </a:r>
          </a:p>
          <a:p>
            <a:pPr marL="533400" indent="-533400" algn="l" rtl="0">
              <a:buClr>
                <a:srgbClr val="F484DA"/>
              </a:buClr>
              <a:buFontTx/>
              <a:buAutoNum type="arabicPeriod" startAt="3"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Commutative Properties of Addition and Multiplication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40717"/>
              </p:ext>
            </p:extLst>
          </p:nvPr>
        </p:nvGraphicFramePr>
        <p:xfrm>
          <a:off x="3015471" y="2223439"/>
          <a:ext cx="3178386" cy="51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765080" imgH="203040" progId="Equation.3">
                  <p:embed/>
                </p:oleObj>
              </mc:Choice>
              <mc:Fallback>
                <p:oleObj name="Equation" r:id="rId3" imgW="1765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471" y="2223439"/>
                        <a:ext cx="3178386" cy="511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783425"/>
              </p:ext>
            </p:extLst>
          </p:nvPr>
        </p:nvGraphicFramePr>
        <p:xfrm>
          <a:off x="2678945" y="5261455"/>
          <a:ext cx="307776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2654280" imgH="241200" progId="Equation.3">
                  <p:embed/>
                </p:oleObj>
              </mc:Choice>
              <mc:Fallback>
                <p:oleObj name="Equation" r:id="rId5" imgW="2654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945" y="5261455"/>
                        <a:ext cx="307776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3490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13158" y="457200"/>
            <a:ext cx="710684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marL="533400" indent="-533400" algn="l" rtl="0" eaLnBrk="1" hangingPunct="1">
              <a:buFontTx/>
              <a:buAutoNum type="arabicPeriod" startAt="4"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The Associative Properties of Addition and Multiplication</a:t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33400" indent="-533400" algn="l" rtl="0" eaLnBrk="1" hangingPunct="1">
              <a:buFontTx/>
              <a:buAutoNum type="arabicPeriod" startAt="4"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The Identity Properties</a:t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33400" indent="-533400" algn="l" rtl="0" eaLnBrk="1" hangingPunct="1">
              <a:buFontTx/>
              <a:buAutoNum type="arabicPeriod" startAt="4"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The Inverse Properties</a:t>
            </a:r>
          </a:p>
          <a:p>
            <a:pPr marL="533400" indent="-533400" algn="l" rtl="0" eaLnBrk="1" hangingPunct="1">
              <a:buFontTx/>
              <a:buAutoNum type="arabicPeriod" startAt="4"/>
            </a:pP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33400" indent="-533400" algn="l" rtl="0" eaLnBrk="1" hangingPunct="1">
              <a:buFont typeface="Verdana" panose="020B060403050404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7.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   	The Reciprocal Properties</a:t>
            </a:r>
          </a:p>
          <a:p>
            <a:pPr marL="533400" indent="-533400" algn="l" rtl="0" eaLnBrk="1" hangingPunct="1">
              <a:buFont typeface="Verdana" panose="020B0604030504040204" pitchFamily="34" charset="0"/>
              <a:buNone/>
            </a:pP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533400" indent="-533400" algn="l" rtl="0" eaLnBrk="1" hangingPunct="1">
              <a:buFont typeface="Verdana" panose="020B060403050404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8.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   	The Distributive Properties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887776"/>
              </p:ext>
            </p:extLst>
          </p:nvPr>
        </p:nvGraphicFramePr>
        <p:xfrm>
          <a:off x="1506304" y="904778"/>
          <a:ext cx="3749090" cy="422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4140000" imgH="304560" progId="Equation.3">
                  <p:embed/>
                </p:oleObj>
              </mc:Choice>
              <mc:Fallback>
                <p:oleObj name="Equation" r:id="rId3" imgW="41400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304" y="904778"/>
                        <a:ext cx="3749090" cy="422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025255" y="1844675"/>
          <a:ext cx="209669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2158920" imgH="241200" progId="Equation.3">
                  <p:embed/>
                </p:oleObj>
              </mc:Choice>
              <mc:Fallback>
                <p:oleObj name="Equation" r:id="rId5" imgW="2158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255" y="1844675"/>
                        <a:ext cx="209669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2564608" y="2636838"/>
          <a:ext cx="1135856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7" imgW="1218960" imgH="304560" progId="Equation.3">
                  <p:embed/>
                </p:oleObj>
              </mc:Choice>
              <mc:Fallback>
                <p:oleObj name="Equation" r:id="rId7" imgW="12189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4608" y="2636838"/>
                        <a:ext cx="1135856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855308"/>
              </p:ext>
            </p:extLst>
          </p:nvPr>
        </p:nvGraphicFramePr>
        <p:xfrm>
          <a:off x="2950370" y="3556000"/>
          <a:ext cx="1251059" cy="496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9" imgW="596880" imgH="203040" progId="Equation.3">
                  <p:embed/>
                </p:oleObj>
              </mc:Choice>
              <mc:Fallback>
                <p:oleObj name="Equation" r:id="rId9" imgW="596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0370" y="3556000"/>
                        <a:ext cx="1251059" cy="496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934610"/>
              </p:ext>
            </p:extLst>
          </p:nvPr>
        </p:nvGraphicFramePr>
        <p:xfrm>
          <a:off x="1376364" y="4782319"/>
          <a:ext cx="39421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1" imgW="4012920" imgH="304560" progId="Equation.3">
                  <p:embed/>
                </p:oleObj>
              </mc:Choice>
              <mc:Fallback>
                <p:oleObj name="Equation" r:id="rId11" imgW="40129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4" y="4782319"/>
                        <a:ext cx="394216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573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09350" y="287573"/>
            <a:ext cx="6858000" cy="456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lvl="1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Example 2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– Applying Properties of Real Numbers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Example 3 – Applying Properties of Real Numbers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 dirty="0">
                <a:solidFill>
                  <a:srgbClr val="F484DA"/>
                </a:solidFill>
                <a:latin typeface="Calibri" pitchFamily="34" charset="0"/>
                <a:cs typeface="Calibri" pitchFamily="34" charset="0"/>
              </a:rPr>
              <a:t>Show that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1484711" y="1196978"/>
          <a:ext cx="315872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3340080" imgH="685800" progId="Equation.3">
                  <p:embed/>
                </p:oleObj>
              </mc:Choice>
              <mc:Fallback>
                <p:oleObj name="Equation" r:id="rId3" imgW="3340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711" y="1196978"/>
                        <a:ext cx="315872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5"/>
          <p:cNvGraphicFramePr>
            <a:graphicFrameLocks noChangeAspect="1"/>
          </p:cNvGraphicFramePr>
          <p:nvPr/>
        </p:nvGraphicFramePr>
        <p:xfrm>
          <a:off x="2025255" y="3116263"/>
          <a:ext cx="2107406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358310" imgH="431613" progId="Equation.3">
                  <p:embed/>
                </p:oleObj>
              </mc:Choice>
              <mc:Fallback>
                <p:oleObj name="Equation" r:id="rId5" imgW="135831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255" y="3116263"/>
                        <a:ext cx="2107406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6"/>
          <p:cNvGraphicFramePr>
            <a:graphicFrameLocks noChangeAspect="1"/>
          </p:cNvGraphicFramePr>
          <p:nvPr/>
        </p:nvGraphicFramePr>
        <p:xfrm>
          <a:off x="1538287" y="4484688"/>
          <a:ext cx="3130154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2019300" imgH="431800" progId="Equation.3">
                  <p:embed/>
                </p:oleObj>
              </mc:Choice>
              <mc:Fallback>
                <p:oleObj name="Equation" r:id="rId7" imgW="2019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7" y="4484688"/>
                        <a:ext cx="3130154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-47126" y="4649622"/>
            <a:ext cx="1486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indent="-533400" algn="r" rtl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Solution:</a:t>
            </a:r>
          </a:p>
        </p:txBody>
      </p:sp>
    </p:spTree>
    <p:extLst>
      <p:ext uri="{BB962C8B-B14F-4D97-AF65-F5344CB8AC3E}">
        <p14:creationId xmlns:p14="http://schemas.microsoft.com/office/powerpoint/2010/main" val="2370392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Custom 7">
      <a:dk1>
        <a:srgbClr val="F484DA"/>
      </a:dk1>
      <a:lt1>
        <a:sysClr val="window" lastClr="FFFFFF"/>
      </a:lt1>
      <a:dk2>
        <a:srgbClr val="F8B5E8"/>
      </a:dk2>
      <a:lt2>
        <a:srgbClr val="76DBF4"/>
      </a:lt2>
      <a:accent1>
        <a:srgbClr val="F8B5E8"/>
      </a:accent1>
      <a:accent2>
        <a:srgbClr val="F484DA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1709</Words>
  <Application>Microsoft Office PowerPoint</Application>
  <PresentationFormat>On-screen Show (4:3)</PresentationFormat>
  <Paragraphs>428</Paragraphs>
  <Slides>64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Office Theme</vt:lpstr>
      <vt:lpstr>Slice</vt:lpstr>
      <vt:lpstr>Equation</vt:lpstr>
      <vt:lpstr>Microsoft Equation 3.0</vt:lpstr>
      <vt:lpstr>Doctor   eman mahmoud statistical, mathematics, and insurance department</vt:lpstr>
      <vt:lpstr>PowerPoint Presentation</vt:lpstr>
      <vt:lpstr>PowerPoint Presentation</vt:lpstr>
      <vt:lpstr>PowerPoint Presentation</vt:lpstr>
      <vt:lpstr>                           Very important definitions Natural Numbers: members of this set {1, 2, 3, …} Real Numbers: the set of rational and irrational numbers. Rational numbers: numbers that can be written as a quotient. [p/q where q≠0] Irrational numbers: a number that can’t be written as a fraction. [ √2 or π] Integer: a number in the set { …, -3, -2, -1, 0, 1, 2, 3, … }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   eman mahmoud statistical, mathematics, and insurance department</dc:title>
  <dc:creator>Eman</dc:creator>
  <cp:lastModifiedBy>Eman</cp:lastModifiedBy>
  <cp:revision>2</cp:revision>
  <dcterms:created xsi:type="dcterms:W3CDTF">2006-08-16T00:00:00Z</dcterms:created>
  <dcterms:modified xsi:type="dcterms:W3CDTF">2019-10-05T08:33:42Z</dcterms:modified>
</cp:coreProperties>
</file>